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8" r:id="rId2"/>
    <p:sldId id="299" r:id="rId3"/>
    <p:sldId id="264" r:id="rId4"/>
    <p:sldId id="256" r:id="rId5"/>
    <p:sldId id="257" r:id="rId6"/>
    <p:sldId id="260" r:id="rId7"/>
    <p:sldId id="300" r:id="rId8"/>
    <p:sldId id="311" r:id="rId9"/>
    <p:sldId id="278" r:id="rId10"/>
    <p:sldId id="303" r:id="rId11"/>
    <p:sldId id="279" r:id="rId12"/>
    <p:sldId id="270" r:id="rId13"/>
    <p:sldId id="281" r:id="rId14"/>
    <p:sldId id="304" r:id="rId15"/>
    <p:sldId id="302" r:id="rId16"/>
    <p:sldId id="313" r:id="rId17"/>
    <p:sldId id="314" r:id="rId18"/>
    <p:sldId id="317" r:id="rId19"/>
    <p:sldId id="318" r:id="rId20"/>
    <p:sldId id="319" r:id="rId21"/>
    <p:sldId id="305" r:id="rId22"/>
    <p:sldId id="282" r:id="rId23"/>
    <p:sldId id="301" r:id="rId24"/>
    <p:sldId id="268" r:id="rId25"/>
    <p:sldId id="269" r:id="rId26"/>
    <p:sldId id="283" r:id="rId27"/>
    <p:sldId id="284" r:id="rId28"/>
    <p:sldId id="263" r:id="rId29"/>
    <p:sldId id="273" r:id="rId30"/>
    <p:sldId id="306" r:id="rId31"/>
    <p:sldId id="274" r:id="rId32"/>
    <p:sldId id="286" r:id="rId33"/>
    <p:sldId id="287" r:id="rId34"/>
    <p:sldId id="307" r:id="rId35"/>
    <p:sldId id="292" r:id="rId36"/>
    <p:sldId id="309" r:id="rId37"/>
    <p:sldId id="293" r:id="rId38"/>
    <p:sldId id="308" r:id="rId39"/>
    <p:sldId id="276" r:id="rId40"/>
    <p:sldId id="294" r:id="rId41"/>
    <p:sldId id="310" r:id="rId42"/>
    <p:sldId id="31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99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64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93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5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95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38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96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9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46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17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0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3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3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3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5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B19F-4493-41F8-83A4-6733A1DE9BA0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leartextbook.com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leartextbook.com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kleartextbook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leartextbook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kleartextbook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3960461/naks_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mfHtYe0kW0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3960264/naks_&#51116;&#50808;&#46041;&#54252;&#47484;-&#50948;&#54620;-&#54620;&#44397;&#50612;-1-1_14&#44284;-&#52404;&#50977;&#44288;&#50640;&#49436;-&#45453;&#44396;&#47484;-&#54644;&#50836;-1-flash-card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quizlet.com/503960264/naks_%EC%9E%AC%EC%99%B8%EB%8F%99%ED%8F%AC%EB%A5%BC-%EC%9C%84%ED%95%9C-%ED%95%9C%EA%B5%AD%EC%96%B4-1-1_14%EA%B3%BC-%EC%B2%B4%EC%9C%A1%EA%B4%80%EC%97%90%EC%84%9C-%EB%86%8D%EA%B5%AC%EB%A5%BC-%ED%95%B4%EC%9A%94-1-flash-cards/" TargetMode="External"/><Relationship Id="rId4" Type="http://schemas.openxmlformats.org/officeDocument/2006/relationships/hyperlink" Target="https://quizlet.com/503960461/naks_%EC%9E%AC%EC%99%B8%EB%8F%99%ED%8F%AC%EB%A5%BC-%EC%9C%84%ED%95%9C-%ED%95%9C%EA%B5%AD%EC%96%B4-1-1_14%EA%B3%BC-%EC%B2%B4%EC%9C%A1%EA%B4%80%EC%97%90%EC%84%9C-%EB%86%8D%EA%B5%AC%EB%A5%BC-%ED%95%B4%EC%9A%94-2-flash-cards/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503960264/naks_14&#44284;-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503960461/naks_14-2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3960264/naks_%EC%9E%AC%EC%99%B8%EB%8F%99%ED%8F%AC%EB%A5%BC-%EC%9C%84%ED%95%9C-%ED%95%9C%EA%B5%AD%EC%96%B4-1-1_14%EA%B3%BC-%EC%B2%B4%EC%9C%A1%EA%B4%80%EC%97%90%EC%84%9C-%EB%86%8D%EA%B5%AC%EB%A5%BC-%ED%95%B4%EC%9A%94-1-flash-card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OI2xpxYxuA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b="1" dirty="0">
                <a:latin typeface="+mj-ea"/>
              </a:rPr>
              <a:t> </a:t>
            </a:r>
            <a:r>
              <a:rPr lang="en-US" altLang="ko-KR" b="1" dirty="0">
                <a:latin typeface="+mj-ea"/>
              </a:rPr>
              <a:t/>
            </a:r>
            <a:br>
              <a:rPr lang="en-US" altLang="ko-KR" b="1" dirty="0">
                <a:latin typeface="+mj-ea"/>
              </a:rPr>
            </a:br>
            <a:r>
              <a:rPr lang="en-US" altLang="ko-KR" b="1" dirty="0">
                <a:latin typeface="+mj-ea"/>
              </a:rPr>
              <a:t/>
            </a:r>
            <a:br>
              <a:rPr lang="en-US" altLang="ko-KR" b="1" dirty="0">
                <a:latin typeface="+mj-ea"/>
              </a:rPr>
            </a:br>
            <a:r>
              <a:rPr lang="en-US" altLang="ko-KR" b="1" dirty="0">
                <a:latin typeface="+mj-ea"/>
              </a:rPr>
              <a:t/>
            </a:r>
            <a:br>
              <a:rPr lang="en-US" altLang="ko-KR" b="1" dirty="0">
                <a:latin typeface="+mj-ea"/>
              </a:rPr>
            </a:br>
            <a:r>
              <a:rPr lang="en-US" altLang="ko-KR" b="1" dirty="0">
                <a:latin typeface="+mj-ea"/>
              </a:rPr>
              <a:t/>
            </a:r>
            <a:br>
              <a:rPr lang="en-US" altLang="ko-KR" b="1" dirty="0">
                <a:latin typeface="+mj-ea"/>
              </a:rPr>
            </a:br>
            <a:r>
              <a:rPr lang="ko-KR" altLang="en-US" b="1" dirty="0">
                <a:latin typeface="+mj-ea"/>
              </a:rPr>
              <a:t>재외동포를 위한 </a:t>
            </a:r>
            <a:r>
              <a:rPr lang="ko-KR" altLang="en-US" b="1" dirty="0" smtClean="0">
                <a:latin typeface="+mj-ea"/>
              </a:rPr>
              <a:t>한국어 </a:t>
            </a:r>
            <a:r>
              <a:rPr lang="en-US" altLang="ko-KR" b="1" dirty="0" smtClean="0">
                <a:latin typeface="+mj-ea"/>
              </a:rPr>
              <a:t>(</a:t>
            </a:r>
            <a:r>
              <a:rPr lang="ko-KR" altLang="en-US" b="1" dirty="0">
                <a:latin typeface="+mj-ea"/>
              </a:rPr>
              <a:t>영어권</a:t>
            </a:r>
            <a:r>
              <a:rPr lang="en-US" altLang="ko-KR" b="1" dirty="0">
                <a:latin typeface="+mj-ea"/>
              </a:rPr>
              <a:t>)</a:t>
            </a:r>
            <a:br>
              <a:rPr lang="en-US" altLang="ko-KR" b="1" dirty="0">
                <a:latin typeface="+mj-ea"/>
              </a:rPr>
            </a:br>
            <a:r>
              <a:rPr lang="ko-KR" altLang="en-US" b="1" dirty="0">
                <a:latin typeface="+mj-ea"/>
              </a:rPr>
              <a:t> </a:t>
            </a:r>
            <a:r>
              <a:rPr lang="en-US" altLang="ko-KR" b="1" dirty="0">
                <a:latin typeface="+mj-ea"/>
              </a:rPr>
              <a:t/>
            </a:r>
            <a:br>
              <a:rPr lang="en-US" altLang="ko-KR" b="1" dirty="0">
                <a:latin typeface="+mj-ea"/>
              </a:rPr>
            </a:br>
            <a:r>
              <a:rPr lang="en-US" altLang="ko-KR" b="1" dirty="0">
                <a:latin typeface="+mj-ea"/>
              </a:rPr>
              <a:t>1-1 </a:t>
            </a:r>
            <a:r>
              <a:rPr lang="ko-KR" b="1" dirty="0">
                <a:latin typeface="+mj-ea"/>
              </a:rPr>
              <a:t/>
            </a:r>
            <a:br>
              <a:rPr lang="ko-KR" b="1" dirty="0">
                <a:latin typeface="+mj-ea"/>
              </a:rPr>
            </a:br>
            <a:endParaRPr b="1" dirty="0">
              <a:latin typeface="+mj-ea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533400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844" y="762000"/>
            <a:ext cx="8001000" cy="5242955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dirty="0">
                <a:latin typeface="+mj-lt"/>
              </a:rPr>
              <a:t>A</a:t>
            </a:r>
            <a:r>
              <a:rPr lang="en-US" altLang="ko-KR" dirty="0" smtClean="0">
                <a:latin typeface="+mj-lt"/>
              </a:rPr>
              <a:t>: </a:t>
            </a:r>
            <a:r>
              <a:rPr lang="ko-KR" altLang="en-US" dirty="0" smtClean="0">
                <a:latin typeface="+mj-lt"/>
              </a:rPr>
              <a:t>학교에 </a:t>
            </a:r>
            <a:r>
              <a:rPr lang="ko-KR" altLang="en-US" dirty="0">
                <a:latin typeface="+mj-lt"/>
              </a:rPr>
              <a:t>가요</a:t>
            </a:r>
            <a:r>
              <a:rPr lang="en-US" altLang="ko-KR" dirty="0">
                <a:latin typeface="+mj-lt"/>
              </a:rPr>
              <a:t>?  </a:t>
            </a:r>
          </a:p>
          <a:p>
            <a:pPr marL="0" indent="0">
              <a:buNone/>
            </a:pPr>
            <a:r>
              <a:rPr lang="en-US" altLang="ko-KR" dirty="0">
                <a:latin typeface="+mj-lt"/>
              </a:rPr>
              <a:t>   </a:t>
            </a:r>
            <a:r>
              <a:rPr lang="en-US" altLang="ko-KR" dirty="0" smtClean="0">
                <a:latin typeface="+mj-lt"/>
              </a:rPr>
              <a:t>  </a:t>
            </a:r>
            <a:r>
              <a:rPr lang="en-US" altLang="ko-KR" dirty="0">
                <a:latin typeface="+mj-lt"/>
              </a:rPr>
              <a:t>Do you go to school?</a:t>
            </a:r>
          </a:p>
          <a:p>
            <a:pPr marL="0" indent="0">
              <a:buNone/>
            </a:pPr>
            <a:r>
              <a:rPr lang="en-US" altLang="ko-KR" dirty="0">
                <a:latin typeface="+mj-lt"/>
              </a:rPr>
              <a:t>B</a:t>
            </a:r>
            <a:r>
              <a:rPr lang="en-US" altLang="ko-KR" dirty="0" smtClean="0">
                <a:latin typeface="+mj-lt"/>
              </a:rPr>
              <a:t>: </a:t>
            </a:r>
            <a:r>
              <a:rPr lang="ko-KR" altLang="en-US" dirty="0" smtClean="0">
                <a:solidFill>
                  <a:srgbClr val="FF0000"/>
                </a:solidFill>
                <a:latin typeface="+mj-lt"/>
              </a:rPr>
              <a:t>아니요</a:t>
            </a:r>
            <a:r>
              <a:rPr lang="en-US" altLang="ko-KR" dirty="0">
                <a:latin typeface="+mj-lt"/>
              </a:rPr>
              <a:t>, </a:t>
            </a:r>
            <a:r>
              <a:rPr lang="ko-KR" altLang="en-US" dirty="0">
                <a:latin typeface="+mj-lt"/>
              </a:rPr>
              <a:t>학교에 </a:t>
            </a:r>
            <a:r>
              <a:rPr lang="ko-KR" altLang="en-US" dirty="0">
                <a:solidFill>
                  <a:srgbClr val="FF0000"/>
                </a:solidFill>
                <a:latin typeface="+mj-lt"/>
              </a:rPr>
              <a:t>안</a:t>
            </a:r>
            <a:r>
              <a:rPr lang="ko-KR" altLang="en-US" dirty="0">
                <a:latin typeface="+mj-lt"/>
              </a:rPr>
              <a:t>가요</a:t>
            </a:r>
            <a:r>
              <a:rPr lang="en-US" altLang="ko-KR" dirty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FF0000"/>
                </a:solidFill>
                <a:latin typeface="+mj-lt"/>
              </a:rPr>
              <a:t>     NO</a:t>
            </a:r>
            <a:r>
              <a:rPr lang="en-US" altLang="ko-KR" dirty="0">
                <a:latin typeface="+mj-lt"/>
              </a:rPr>
              <a:t>, I </a:t>
            </a:r>
            <a:r>
              <a:rPr lang="en-US" altLang="ko-KR" dirty="0">
                <a:solidFill>
                  <a:srgbClr val="FF0000"/>
                </a:solidFill>
                <a:latin typeface="+mj-lt"/>
              </a:rPr>
              <a:t>don’t</a:t>
            </a:r>
            <a:r>
              <a:rPr lang="en-US" altLang="ko-KR" dirty="0">
                <a:latin typeface="+mj-lt"/>
              </a:rPr>
              <a:t> go to school.  </a:t>
            </a:r>
          </a:p>
          <a:p>
            <a:pPr marL="0" indent="0">
              <a:buNone/>
            </a:pPr>
            <a:endParaRPr lang="en-US" altLang="ko-KR" dirty="0">
              <a:latin typeface="+mj-lt"/>
            </a:endParaRPr>
          </a:p>
          <a:p>
            <a:pPr marL="0" indent="0">
              <a:buNone/>
            </a:pPr>
            <a:r>
              <a:rPr lang="en-US" altLang="ko-KR" dirty="0">
                <a:latin typeface="+mj-lt"/>
              </a:rPr>
              <a:t>A</a:t>
            </a:r>
            <a:r>
              <a:rPr lang="en-US" altLang="ko-KR" dirty="0" smtClean="0">
                <a:latin typeface="+mj-lt"/>
              </a:rPr>
              <a:t>: </a:t>
            </a:r>
            <a:r>
              <a:rPr lang="ko-KR" altLang="en-US" dirty="0" smtClean="0">
                <a:latin typeface="+mj-lt"/>
              </a:rPr>
              <a:t>책을 </a:t>
            </a:r>
            <a:r>
              <a:rPr lang="ko-KR" altLang="en-US" dirty="0">
                <a:latin typeface="+mj-lt"/>
              </a:rPr>
              <a:t>읽어요</a:t>
            </a:r>
            <a:r>
              <a:rPr lang="en-US" altLang="ko-KR" dirty="0">
                <a:latin typeface="+mj-lt"/>
              </a:rPr>
              <a:t>?  </a:t>
            </a:r>
          </a:p>
          <a:p>
            <a:pPr marL="0" indent="0">
              <a:buNone/>
            </a:pPr>
            <a:r>
              <a:rPr lang="en-US" altLang="ko-KR" dirty="0">
                <a:latin typeface="+mj-lt"/>
              </a:rPr>
              <a:t>    Do you read a book?</a:t>
            </a:r>
          </a:p>
          <a:p>
            <a:pPr marL="0" indent="0">
              <a:buNone/>
            </a:pPr>
            <a:r>
              <a:rPr lang="en-US" altLang="ko-KR" dirty="0">
                <a:latin typeface="+mj-lt"/>
              </a:rPr>
              <a:t>B</a:t>
            </a:r>
            <a:r>
              <a:rPr lang="en-US" altLang="ko-KR" dirty="0" smtClean="0">
                <a:latin typeface="+mj-lt"/>
              </a:rPr>
              <a:t>: </a:t>
            </a:r>
            <a:r>
              <a:rPr lang="ko-KR" altLang="en-US" dirty="0" smtClean="0">
                <a:solidFill>
                  <a:srgbClr val="FF0000"/>
                </a:solidFill>
                <a:latin typeface="+mj-lt"/>
              </a:rPr>
              <a:t>아니요</a:t>
            </a:r>
            <a:r>
              <a:rPr lang="en-US" altLang="ko-KR" dirty="0">
                <a:latin typeface="+mj-lt"/>
              </a:rPr>
              <a:t>, </a:t>
            </a:r>
            <a:r>
              <a:rPr lang="ko-KR" altLang="en-US" dirty="0">
                <a:latin typeface="+mj-lt"/>
              </a:rPr>
              <a:t>책을 </a:t>
            </a:r>
            <a:r>
              <a:rPr lang="ko-KR" altLang="en-US" dirty="0">
                <a:solidFill>
                  <a:srgbClr val="FF0000"/>
                </a:solidFill>
                <a:latin typeface="+mj-lt"/>
              </a:rPr>
              <a:t>안</a:t>
            </a:r>
            <a:r>
              <a:rPr lang="ko-KR" altLang="en-US" dirty="0">
                <a:latin typeface="+mj-lt"/>
              </a:rPr>
              <a:t> 읽어요</a:t>
            </a:r>
            <a:r>
              <a:rPr lang="en-US" altLang="ko-KR" dirty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FF0000"/>
                </a:solidFill>
                <a:latin typeface="+mj-lt"/>
              </a:rPr>
              <a:t>     NO</a:t>
            </a:r>
            <a:r>
              <a:rPr lang="en-US" altLang="ko-KR" dirty="0">
                <a:latin typeface="+mj-lt"/>
              </a:rPr>
              <a:t>, I </a:t>
            </a:r>
            <a:r>
              <a:rPr lang="en-US" altLang="ko-KR" dirty="0">
                <a:solidFill>
                  <a:srgbClr val="FF0000"/>
                </a:solidFill>
                <a:latin typeface="+mj-lt"/>
              </a:rPr>
              <a:t>don’t</a:t>
            </a:r>
            <a:r>
              <a:rPr lang="en-US" altLang="ko-KR" dirty="0">
                <a:latin typeface="+mj-lt"/>
              </a:rPr>
              <a:t> read a book.  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152400" y="0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118 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109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2590800" cy="50292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2700" dirty="0"/>
              <a:t>가다</a:t>
            </a:r>
            <a:r>
              <a:rPr lang="en-US" altLang="ko-KR" sz="2700" dirty="0"/>
              <a:t>(go)</a:t>
            </a:r>
            <a:r>
              <a:rPr lang="ko-KR" altLang="en-US" sz="2700" dirty="0"/>
              <a:t> </a:t>
            </a:r>
            <a:endParaRPr lang="en-US" altLang="ko-KR" sz="2700" dirty="0" smtClean="0"/>
          </a:p>
          <a:p>
            <a:pPr>
              <a:lnSpc>
                <a:spcPct val="110000"/>
              </a:lnSpc>
            </a:pPr>
            <a:r>
              <a:rPr lang="ko-KR" altLang="en-US" sz="2700" dirty="0" smtClean="0"/>
              <a:t>먹다</a:t>
            </a:r>
            <a:r>
              <a:rPr lang="en-US" altLang="ko-KR" sz="2700" dirty="0"/>
              <a:t>(eat</a:t>
            </a:r>
            <a:r>
              <a:rPr lang="en-US" altLang="ko-KR" sz="2700" dirty="0" smtClean="0"/>
              <a:t>)</a:t>
            </a:r>
            <a:endParaRPr lang="en-US" altLang="ko-KR" sz="2700" dirty="0"/>
          </a:p>
          <a:p>
            <a:pPr>
              <a:lnSpc>
                <a:spcPct val="110000"/>
              </a:lnSpc>
            </a:pPr>
            <a:r>
              <a:rPr lang="ko-KR" altLang="en-US" sz="2700" dirty="0"/>
              <a:t>읽다</a:t>
            </a:r>
            <a:r>
              <a:rPr lang="en-US" altLang="ko-KR" sz="2700" dirty="0"/>
              <a:t>(read) </a:t>
            </a:r>
            <a:endParaRPr lang="en-US" altLang="ko-KR" sz="2700" dirty="0" smtClean="0"/>
          </a:p>
          <a:p>
            <a:pPr>
              <a:lnSpc>
                <a:spcPct val="110000"/>
              </a:lnSpc>
            </a:pPr>
            <a:r>
              <a:rPr lang="ko-KR" altLang="en-US" sz="2700" dirty="0" smtClean="0"/>
              <a:t>사다</a:t>
            </a:r>
            <a:r>
              <a:rPr lang="en-US" altLang="ko-KR" sz="2700" dirty="0"/>
              <a:t>(buy) </a:t>
            </a:r>
            <a:endParaRPr lang="en-US" altLang="ko-KR" sz="2700" dirty="0" smtClean="0"/>
          </a:p>
          <a:p>
            <a:pPr>
              <a:lnSpc>
                <a:spcPct val="110000"/>
              </a:lnSpc>
            </a:pPr>
            <a:r>
              <a:rPr lang="ko-KR" altLang="en-US" sz="2700" dirty="0" smtClean="0"/>
              <a:t>만나다</a:t>
            </a:r>
            <a:r>
              <a:rPr lang="en-US" altLang="ko-KR" sz="2700" dirty="0"/>
              <a:t>(meet</a:t>
            </a:r>
            <a:r>
              <a:rPr lang="en-US" altLang="ko-KR" sz="2700" dirty="0" smtClean="0"/>
              <a:t>)</a:t>
            </a:r>
            <a:endParaRPr lang="en-US" altLang="ko-KR" sz="2700" dirty="0"/>
          </a:p>
          <a:p>
            <a:pPr>
              <a:lnSpc>
                <a:spcPct val="110000"/>
              </a:lnSpc>
            </a:pPr>
            <a:r>
              <a:rPr lang="ko-KR" altLang="en-US" sz="2700" dirty="0"/>
              <a:t>입다</a:t>
            </a:r>
            <a:r>
              <a:rPr lang="en-US" altLang="ko-KR" sz="2700" dirty="0"/>
              <a:t>(put on) </a:t>
            </a:r>
          </a:p>
          <a:p>
            <a:pPr>
              <a:lnSpc>
                <a:spcPct val="110000"/>
              </a:lnSpc>
            </a:pPr>
            <a:r>
              <a:rPr lang="ko-KR" altLang="en-US" sz="2700" dirty="0"/>
              <a:t>마시다</a:t>
            </a:r>
            <a:r>
              <a:rPr lang="en-US" altLang="ko-KR" sz="2700" dirty="0"/>
              <a:t>(drink) </a:t>
            </a:r>
            <a:endParaRPr lang="en-US" altLang="ko-KR" sz="2700" dirty="0" smtClean="0"/>
          </a:p>
          <a:p>
            <a:pPr>
              <a:lnSpc>
                <a:spcPct val="110000"/>
              </a:lnSpc>
            </a:pPr>
            <a:r>
              <a:rPr lang="ko-KR" altLang="en-US" sz="2700" dirty="0" smtClean="0"/>
              <a:t>보다</a:t>
            </a:r>
            <a:r>
              <a:rPr lang="en-US" altLang="ko-KR" sz="2700" dirty="0"/>
              <a:t>(watch) </a:t>
            </a:r>
            <a:endParaRPr lang="en-US" altLang="ko-KR" sz="2500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029200" y="990600"/>
            <a:ext cx="3886200" cy="50292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가다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가요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먹다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먹어요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읽다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읽어요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사다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사요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만나다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만나요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입다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입어요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마시다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마셔요</a:t>
            </a:r>
            <a:endParaRPr lang="en-US" sz="3000" dirty="0"/>
          </a:p>
          <a:p>
            <a:pPr marL="0" indent="0">
              <a:buNone/>
            </a:pP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보다</a:t>
            </a:r>
            <a:r>
              <a:rPr lang="en-US" altLang="ko-KR" sz="3000" dirty="0"/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안</a:t>
            </a:r>
            <a:r>
              <a:rPr lang="ko-KR" altLang="en-US" sz="3000" dirty="0"/>
              <a:t> 봐요</a:t>
            </a:r>
            <a:endParaRPr lang="en-US" sz="3000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3124200" y="990600"/>
            <a:ext cx="1752600" cy="502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+ </a:t>
            </a:r>
            <a:r>
              <a:rPr lang="ko-KR" altLang="en-US" dirty="0" smtClean="0">
                <a:solidFill>
                  <a:srgbClr val="FF0000"/>
                </a:solidFill>
              </a:rPr>
              <a:t>안</a:t>
            </a:r>
            <a:r>
              <a:rPr lang="en-US" altLang="ko-KR" dirty="0">
                <a:solidFill>
                  <a:srgbClr val="FF0000"/>
                </a:solidFill>
              </a:rPr>
              <a:t>(don’t)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52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37431" y="1994249"/>
            <a:ext cx="4059382" cy="8617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농구를 </a:t>
            </a:r>
            <a:r>
              <a:rPr lang="ko-KR" altLang="en-US" sz="2500" dirty="0"/>
              <a:t>해요</a:t>
            </a:r>
            <a:r>
              <a:rPr lang="en-US" altLang="ko-KR" sz="2500" dirty="0"/>
              <a:t>?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/>
              <a:t>아니요</a:t>
            </a:r>
            <a:r>
              <a:rPr lang="en-US" altLang="ko-KR" sz="2500" dirty="0"/>
              <a:t>, </a:t>
            </a:r>
            <a:r>
              <a:rPr lang="ko-KR" altLang="en-US" sz="2500" dirty="0"/>
              <a:t>농구를 </a:t>
            </a:r>
            <a:r>
              <a:rPr lang="ko-KR" altLang="en-US" sz="2500" dirty="0">
                <a:solidFill>
                  <a:srgbClr val="FF0000"/>
                </a:solidFill>
              </a:rPr>
              <a:t>안</a:t>
            </a:r>
            <a:r>
              <a:rPr lang="en-US" altLang="ko-KR" sz="2500" dirty="0"/>
              <a:t> </a:t>
            </a:r>
            <a:r>
              <a:rPr lang="ko-KR" altLang="en-US" sz="2500" dirty="0"/>
              <a:t>해요</a:t>
            </a:r>
            <a:endParaRPr lang="en-US" sz="2500" dirty="0"/>
          </a:p>
        </p:txBody>
      </p:sp>
      <p:sp>
        <p:nvSpPr>
          <p:cNvPr id="10" name="TextBox 9"/>
          <p:cNvSpPr txBox="1"/>
          <p:nvPr/>
        </p:nvSpPr>
        <p:spPr>
          <a:xfrm>
            <a:off x="3737431" y="3081624"/>
            <a:ext cx="47207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도서관에 </a:t>
            </a:r>
            <a:r>
              <a:rPr lang="ko-KR" altLang="en-US" sz="2500" dirty="0"/>
              <a:t>가요</a:t>
            </a:r>
            <a:r>
              <a:rPr lang="en-US" altLang="ko-KR" sz="2500" dirty="0"/>
              <a:t>?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/>
              <a:t>아니요</a:t>
            </a:r>
            <a:r>
              <a:rPr lang="en-US" altLang="ko-KR" sz="2500" dirty="0"/>
              <a:t>, </a:t>
            </a:r>
            <a:r>
              <a:rPr lang="ko-KR" altLang="en-US" sz="2500" dirty="0"/>
              <a:t>도서관에  </a:t>
            </a:r>
            <a:r>
              <a:rPr lang="ko-KR" altLang="en-US" sz="2500" dirty="0">
                <a:solidFill>
                  <a:srgbClr val="FF0000"/>
                </a:solidFill>
              </a:rPr>
              <a:t>안</a:t>
            </a:r>
            <a:r>
              <a:rPr lang="en-US" altLang="ko-KR" sz="2500" dirty="0"/>
              <a:t> </a:t>
            </a:r>
            <a:r>
              <a:rPr lang="ko-KR" altLang="en-US" sz="2500" dirty="0"/>
              <a:t>가요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1" name="TextBox 10"/>
          <p:cNvSpPr txBox="1"/>
          <p:nvPr/>
        </p:nvSpPr>
        <p:spPr>
          <a:xfrm>
            <a:off x="3737431" y="4056198"/>
            <a:ext cx="49493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아이스크림을 </a:t>
            </a:r>
            <a:r>
              <a:rPr lang="ko-KR" altLang="en-US" sz="2500" dirty="0"/>
              <a:t>사요</a:t>
            </a:r>
            <a:r>
              <a:rPr lang="en-US" altLang="ko-KR" sz="2500" dirty="0"/>
              <a:t>?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/>
              <a:t>아니요</a:t>
            </a:r>
            <a:r>
              <a:rPr lang="en-US" altLang="ko-KR" sz="2500" dirty="0"/>
              <a:t>, </a:t>
            </a:r>
            <a:r>
              <a:rPr lang="ko-KR" altLang="en-US" sz="2500" dirty="0" smtClean="0"/>
              <a:t>아이스크림을 </a:t>
            </a:r>
            <a:r>
              <a:rPr lang="en-US" altLang="ko-KR" sz="2500" dirty="0" smtClean="0"/>
              <a:t> </a:t>
            </a:r>
            <a:r>
              <a:rPr lang="ko-KR" altLang="en-US" sz="2500" dirty="0">
                <a:solidFill>
                  <a:srgbClr val="FF0000"/>
                </a:solidFill>
              </a:rPr>
              <a:t>안 </a:t>
            </a:r>
            <a:r>
              <a:rPr lang="ko-KR" altLang="en-US" sz="2500" dirty="0"/>
              <a:t>사요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2" name="TextBox 11"/>
          <p:cNvSpPr txBox="1"/>
          <p:nvPr/>
        </p:nvSpPr>
        <p:spPr>
          <a:xfrm>
            <a:off x="3737431" y="5193413"/>
            <a:ext cx="4876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친구를 </a:t>
            </a:r>
            <a:r>
              <a:rPr lang="ko-KR" altLang="en-US" sz="2500" dirty="0"/>
              <a:t>만나요</a:t>
            </a:r>
            <a:r>
              <a:rPr lang="en-US" altLang="ko-KR" sz="2500" dirty="0"/>
              <a:t>?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/>
              <a:t>아니요</a:t>
            </a:r>
            <a:r>
              <a:rPr lang="en-US" altLang="ko-KR" sz="2500" dirty="0"/>
              <a:t>, </a:t>
            </a:r>
            <a:r>
              <a:rPr lang="ko-KR" altLang="en-US" sz="2500" dirty="0"/>
              <a:t>친구를  </a:t>
            </a:r>
            <a:r>
              <a:rPr lang="ko-KR" altLang="en-US" sz="2500" dirty="0">
                <a:solidFill>
                  <a:srgbClr val="FF0000"/>
                </a:solidFill>
              </a:rPr>
              <a:t>안 만나요</a:t>
            </a:r>
            <a:r>
              <a:rPr lang="en-US" altLang="ko-KR" sz="2500" dirty="0">
                <a:solidFill>
                  <a:srgbClr val="FF0000"/>
                </a:solidFill>
              </a:rPr>
              <a:t>.</a:t>
            </a:r>
            <a:endParaRPr lang="en-US" sz="25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46429" r="63541" b="-1"/>
          <a:stretch/>
        </p:blipFill>
        <p:spPr>
          <a:xfrm>
            <a:off x="533400" y="1004141"/>
            <a:ext cx="2845791" cy="5358198"/>
          </a:xfrm>
          <a:prstGeom prst="rect">
            <a:avLst/>
          </a:prstGeom>
        </p:spPr>
      </p:pic>
      <p:sp>
        <p:nvSpPr>
          <p:cNvPr id="13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0" y="34727"/>
            <a:ext cx="9144000" cy="9061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</a:t>
            </a:r>
            <a:r>
              <a:rPr lang="en-US" altLang="ko-KR" sz="2700" dirty="0">
                <a:solidFill>
                  <a:schemeClr val="bg1"/>
                </a:solidFill>
              </a:rPr>
              <a:t>.</a:t>
            </a:r>
            <a:r>
              <a:rPr lang="en-US" altLang="ko-KR" sz="2700" dirty="0" smtClean="0">
                <a:solidFill>
                  <a:schemeClr val="bg1"/>
                </a:solidFill>
              </a:rPr>
              <a:t> </a:t>
            </a:r>
            <a:r>
              <a:rPr lang="en-US" altLang="ko-KR" sz="2700" dirty="0">
                <a:solidFill>
                  <a:schemeClr val="bg1"/>
                </a:solidFill>
              </a:rPr>
              <a:t>118 </a:t>
            </a:r>
            <a:r>
              <a:rPr lang="ko-KR" altLang="en-US" sz="2700" dirty="0">
                <a:solidFill>
                  <a:schemeClr val="bg1"/>
                </a:solidFill>
              </a:rPr>
              <a:t>문법 </a:t>
            </a:r>
            <a:r>
              <a:rPr lang="ko-KR" altLang="en-US" sz="2700" dirty="0" smtClean="0">
                <a:solidFill>
                  <a:schemeClr val="bg1"/>
                </a:solidFill>
              </a:rPr>
              <a:t>연습  </a:t>
            </a:r>
            <a:r>
              <a:rPr lang="en-US" altLang="ko-KR" sz="2700" dirty="0" smtClean="0">
                <a:solidFill>
                  <a:schemeClr val="bg1"/>
                </a:solidFill>
              </a:rPr>
              <a:t>Practice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81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6700" y="742436"/>
            <a:ext cx="8420100" cy="1127298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ko-KR" altLang="en-US" sz="3100" b="1" dirty="0">
                <a:solidFill>
                  <a:srgbClr val="FF0000"/>
                </a:solidFill>
              </a:rPr>
              <a:t>에서</a:t>
            </a:r>
            <a:r>
              <a:rPr lang="en-US" sz="2500" dirty="0"/>
              <a:t/>
            </a:r>
            <a:br>
              <a:rPr lang="en-US" sz="2500" dirty="0"/>
            </a:br>
            <a:r>
              <a:rPr lang="en-US" sz="2400" dirty="0"/>
              <a:t>(</a:t>
            </a:r>
            <a:r>
              <a:rPr lang="ko-KR" altLang="en-US" sz="2200" dirty="0"/>
              <a:t>명사에 붙어</a:t>
            </a:r>
            <a:r>
              <a:rPr lang="en-US" sz="2200" dirty="0"/>
              <a:t>)</a:t>
            </a:r>
            <a:r>
              <a:rPr lang="ko-KR" altLang="en-US" sz="2200" dirty="0"/>
              <a:t>어떤 행위가 이루어지는 장소임을 나타낸다</a:t>
            </a:r>
            <a:r>
              <a:rPr lang="en-US" sz="2200" dirty="0"/>
              <a:t>.</a:t>
            </a:r>
            <a:br>
              <a:rPr lang="en-US" sz="2200" dirty="0"/>
            </a:br>
            <a:r>
              <a:rPr lang="en-US" sz="2200" dirty="0"/>
              <a:t>(Attached to a noun) The preceding noun is the place of some action.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5" t="61112" r="18693" b="15555"/>
          <a:stretch/>
        </p:blipFill>
        <p:spPr>
          <a:xfrm rot="10800000">
            <a:off x="266698" y="2133600"/>
            <a:ext cx="8420101" cy="413450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119 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86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152410" cy="5333999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A</a:t>
            </a:r>
            <a:r>
              <a:rPr lang="en-US" altLang="ko-KR" sz="2800" dirty="0" smtClean="0">
                <a:latin typeface="+mj-ea"/>
                <a:ea typeface="+mj-ea"/>
              </a:rPr>
              <a:t>: </a:t>
            </a:r>
            <a:r>
              <a:rPr lang="ko-KR" altLang="en-US" sz="2800" dirty="0" smtClean="0">
                <a:latin typeface="+mj-ea"/>
                <a:ea typeface="+mj-ea"/>
              </a:rPr>
              <a:t>민수는 </a:t>
            </a:r>
            <a:r>
              <a:rPr lang="ko-KR" altLang="en-US" sz="2800" dirty="0">
                <a:latin typeface="+mj-ea"/>
                <a:ea typeface="+mj-ea"/>
              </a:rPr>
              <a:t>뭘 해요</a:t>
            </a:r>
            <a:r>
              <a:rPr lang="en-US" altLang="ko-KR" sz="2800" dirty="0">
                <a:latin typeface="+mj-ea"/>
                <a:ea typeface="+mj-ea"/>
              </a:rPr>
              <a:t>?  </a:t>
            </a:r>
          </a:p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    What is </a:t>
            </a:r>
            <a:r>
              <a:rPr lang="en-US" altLang="ko-KR" sz="2800" dirty="0" err="1">
                <a:latin typeface="+mj-ea"/>
                <a:ea typeface="+mj-ea"/>
              </a:rPr>
              <a:t>Minsu</a:t>
            </a:r>
            <a:r>
              <a:rPr lang="en-US" altLang="ko-KR" sz="2800" dirty="0">
                <a:latin typeface="+mj-ea"/>
                <a:ea typeface="+mj-ea"/>
              </a:rPr>
              <a:t> doing?</a:t>
            </a:r>
          </a:p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B</a:t>
            </a:r>
            <a:r>
              <a:rPr lang="en-US" altLang="ko-KR" sz="2800" dirty="0" smtClean="0">
                <a:latin typeface="+mj-ea"/>
                <a:ea typeface="+mj-ea"/>
              </a:rPr>
              <a:t>: </a:t>
            </a:r>
            <a:r>
              <a:rPr lang="ko-KR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방에서</a:t>
            </a:r>
            <a:r>
              <a:rPr lang="ko-KR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ko-KR" altLang="en-US" sz="2800" dirty="0">
                <a:latin typeface="+mj-ea"/>
                <a:ea typeface="+mj-ea"/>
              </a:rPr>
              <a:t>옷을 입어요</a:t>
            </a:r>
            <a:r>
              <a:rPr lang="en-US" altLang="ko-KR" sz="2800" dirty="0">
                <a:latin typeface="+mj-ea"/>
                <a:ea typeface="+mj-ea"/>
              </a:rPr>
              <a:t>. </a:t>
            </a:r>
          </a:p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     He is dressing </a:t>
            </a:r>
            <a:r>
              <a:rPr lang="en-US" altLang="ko-KR" sz="2800" b="1" dirty="0">
                <a:solidFill>
                  <a:srgbClr val="FF0000"/>
                </a:solidFill>
                <a:latin typeface="+mj-ea"/>
                <a:ea typeface="+mj-ea"/>
              </a:rPr>
              <a:t>in the room. </a:t>
            </a:r>
          </a:p>
          <a:p>
            <a:pPr marL="0" indent="0">
              <a:buNone/>
            </a:pPr>
            <a:endParaRPr lang="en-US" altLang="ko-KR" sz="2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A</a:t>
            </a:r>
            <a:r>
              <a:rPr lang="en-US" altLang="ko-KR" sz="2800" dirty="0" smtClean="0">
                <a:latin typeface="+mj-ea"/>
                <a:ea typeface="+mj-ea"/>
              </a:rPr>
              <a:t>: </a:t>
            </a:r>
            <a:r>
              <a:rPr lang="ko-KR" altLang="en-US" sz="2800" dirty="0" smtClean="0">
                <a:latin typeface="+mj-ea"/>
                <a:ea typeface="+mj-ea"/>
              </a:rPr>
              <a:t>어디에서 </a:t>
            </a:r>
            <a:r>
              <a:rPr lang="ko-KR" altLang="en-US" sz="2800" dirty="0">
                <a:latin typeface="+mj-ea"/>
                <a:ea typeface="+mj-ea"/>
              </a:rPr>
              <a:t>공부를 해요</a:t>
            </a:r>
            <a:r>
              <a:rPr lang="en-US" altLang="ko-KR" sz="2800" dirty="0">
                <a:latin typeface="+mj-ea"/>
                <a:ea typeface="+mj-ea"/>
              </a:rPr>
              <a:t>?  </a:t>
            </a:r>
          </a:p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    Where are they studying?</a:t>
            </a:r>
          </a:p>
          <a:p>
            <a:pPr marL="0" indent="0">
              <a:buNone/>
            </a:pPr>
            <a:r>
              <a:rPr lang="en-US" altLang="ko-KR" sz="2800" dirty="0">
                <a:latin typeface="+mj-ea"/>
                <a:ea typeface="+mj-ea"/>
              </a:rPr>
              <a:t>B</a:t>
            </a:r>
            <a:r>
              <a:rPr lang="en-US" altLang="ko-KR" sz="2800" dirty="0" smtClean="0">
                <a:latin typeface="+mj-ea"/>
                <a:ea typeface="+mj-ea"/>
              </a:rPr>
              <a:t>: </a:t>
            </a:r>
            <a:r>
              <a:rPr lang="ko-KR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교실에서</a:t>
            </a:r>
            <a:r>
              <a:rPr lang="ko-KR" altLang="en-US" sz="2800" dirty="0" smtClean="0">
                <a:latin typeface="+mj-ea"/>
                <a:ea typeface="+mj-ea"/>
              </a:rPr>
              <a:t> </a:t>
            </a:r>
            <a:r>
              <a:rPr lang="ko-KR" altLang="en-US" sz="2800" dirty="0">
                <a:latin typeface="+mj-ea"/>
                <a:ea typeface="+mj-ea"/>
              </a:rPr>
              <a:t>공부를 해요</a:t>
            </a:r>
            <a:r>
              <a:rPr lang="en-US" altLang="ko-KR" sz="2800" dirty="0">
                <a:latin typeface="+mj-ea"/>
                <a:ea typeface="+mj-ea"/>
              </a:rPr>
              <a:t>. </a:t>
            </a:r>
          </a:p>
          <a:p>
            <a:pPr marL="0" indent="0">
              <a:buNone/>
            </a:pPr>
            <a:r>
              <a:rPr lang="en-US" altLang="ko-KR" sz="2800" dirty="0">
                <a:solidFill>
                  <a:srgbClr val="FF0000"/>
                </a:solidFill>
                <a:latin typeface="+mj-ea"/>
                <a:ea typeface="+mj-ea"/>
              </a:rPr>
              <a:t>     </a:t>
            </a:r>
            <a:r>
              <a:rPr lang="en-US" altLang="ko-KR" sz="2800" dirty="0">
                <a:latin typeface="+mj-ea"/>
                <a:ea typeface="+mj-ea"/>
              </a:rPr>
              <a:t>They are studying </a:t>
            </a:r>
            <a:r>
              <a:rPr lang="en-US" altLang="ko-KR" sz="2800" b="1" dirty="0">
                <a:solidFill>
                  <a:srgbClr val="FF0000"/>
                </a:solidFill>
                <a:latin typeface="+mj-ea"/>
                <a:ea typeface="+mj-ea"/>
              </a:rPr>
              <a:t>in the classroom.  </a:t>
            </a:r>
          </a:p>
          <a:p>
            <a:pPr marL="0" indent="0">
              <a:buNone/>
            </a:pPr>
            <a:endParaRPr lang="en-US" sz="2800" dirty="0">
              <a:latin typeface="+mj-ea"/>
              <a:ea typeface="+mj-ea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119 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692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83870" y="2590800"/>
            <a:ext cx="4343400" cy="3048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dirty="0"/>
              <a:t>방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ko-KR" altLang="en-US" dirty="0"/>
              <a:t>교실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ko-KR" altLang="en-US" dirty="0"/>
              <a:t>도서관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ko-KR" altLang="en-US" dirty="0"/>
              <a:t>부엌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ko-KR" altLang="en-US" sz="2700" dirty="0"/>
              <a:t>공원</a:t>
            </a:r>
            <a:r>
              <a:rPr lang="ko-KR" altLang="en-US" sz="2700" dirty="0">
                <a:solidFill>
                  <a:srgbClr val="FF0000"/>
                </a:solidFill>
              </a:rPr>
              <a:t>에서</a:t>
            </a:r>
            <a:endParaRPr lang="en-US" altLang="ko-KR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sz="2500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953000" y="2590800"/>
            <a:ext cx="3581400" cy="3048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3000" dirty="0">
                <a:solidFill>
                  <a:srgbClr val="FF0000"/>
                </a:solidFill>
              </a:rPr>
              <a:t>In the room</a:t>
            </a:r>
            <a:endParaRPr lang="en-US" sz="3000" dirty="0"/>
          </a:p>
          <a:p>
            <a:pPr marL="0" indent="0">
              <a:buNone/>
            </a:pPr>
            <a:r>
              <a:rPr lang="en-US" altLang="ko-KR" sz="3000" dirty="0">
                <a:solidFill>
                  <a:srgbClr val="FF0000"/>
                </a:solidFill>
              </a:rPr>
              <a:t>In the classroom</a:t>
            </a:r>
            <a:endParaRPr lang="en-US" sz="3000" dirty="0"/>
          </a:p>
          <a:p>
            <a:pPr marL="0" indent="0">
              <a:buNone/>
            </a:pPr>
            <a:r>
              <a:rPr lang="en-US" altLang="ko-KR" sz="3000" dirty="0">
                <a:solidFill>
                  <a:srgbClr val="FF0000"/>
                </a:solidFill>
              </a:rPr>
              <a:t>In the library</a:t>
            </a:r>
            <a:endParaRPr lang="en-US" sz="3000" dirty="0"/>
          </a:p>
          <a:p>
            <a:pPr marL="0" indent="0">
              <a:buNone/>
            </a:pPr>
            <a:r>
              <a:rPr lang="en-US" altLang="ko-KR" sz="3000" dirty="0">
                <a:solidFill>
                  <a:srgbClr val="FF0000"/>
                </a:solidFill>
              </a:rPr>
              <a:t>In the kitchen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FF0000"/>
                </a:solidFill>
              </a:rPr>
              <a:t>At the park</a:t>
            </a:r>
            <a:endParaRPr lang="en-US" sz="3000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885923"/>
            <a:ext cx="79505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장소</a:t>
            </a:r>
            <a:r>
              <a:rPr lang="en-US" altLang="ko-KR" sz="4000" dirty="0"/>
              <a:t>(place)+</a:t>
            </a:r>
            <a:r>
              <a:rPr lang="ko-KR" altLang="en-US" sz="4000" dirty="0">
                <a:solidFill>
                  <a:srgbClr val="FF0000"/>
                </a:solidFill>
              </a:rPr>
              <a:t>에서</a:t>
            </a:r>
            <a:r>
              <a:rPr lang="en-US" altLang="ko-KR" sz="4000" dirty="0"/>
              <a:t>(particle)</a:t>
            </a:r>
          </a:p>
          <a:p>
            <a:r>
              <a:rPr lang="en-US" sz="3000" dirty="0"/>
              <a:t>The preceding noun is the place of some action.</a:t>
            </a:r>
          </a:p>
        </p:txBody>
      </p:sp>
    </p:spTree>
    <p:extLst>
      <p:ext uri="{BB962C8B-B14F-4D97-AF65-F5344CB8AC3E}">
        <p14:creationId xmlns:p14="http://schemas.microsoft.com/office/powerpoint/2010/main" val="175512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664990"/>
              </p:ext>
            </p:extLst>
          </p:nvPr>
        </p:nvGraphicFramePr>
        <p:xfrm>
          <a:off x="192646" y="665637"/>
          <a:ext cx="877338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0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2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000" b="1" dirty="0"/>
                        <a:t>The locative particles </a:t>
                      </a:r>
                      <a:r>
                        <a:rPr lang="ko-KR" altLang="en-US" sz="3000" b="1" dirty="0">
                          <a:latin typeface="나눔고딕"/>
                          <a:ea typeface="나눔고딕"/>
                          <a:cs typeface="나눔고딕"/>
                        </a:rPr>
                        <a:t>에</a:t>
                      </a:r>
                      <a:r>
                        <a:rPr lang="ko-KR" altLang="en-US" sz="3000" b="1" dirty="0"/>
                        <a:t> </a:t>
                      </a:r>
                      <a:r>
                        <a:rPr lang="en-US" altLang="ko-KR" sz="3000" b="1" dirty="0"/>
                        <a:t>and</a:t>
                      </a:r>
                      <a:r>
                        <a:rPr lang="en-US" altLang="ko-KR" sz="3000" b="1" baseline="0" dirty="0"/>
                        <a:t> </a:t>
                      </a:r>
                      <a:r>
                        <a:rPr lang="ko-KR" altLang="en-US" sz="3000" b="1" baseline="0" dirty="0">
                          <a:latin typeface="나눔고딕"/>
                          <a:ea typeface="나눔고딕"/>
                          <a:cs typeface="나눔고딕"/>
                        </a:rPr>
                        <a:t>에서</a:t>
                      </a:r>
                      <a:endParaRPr lang="en-US" sz="30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47140" y="1541743"/>
            <a:ext cx="8273528" cy="1283215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588" y="1587283"/>
            <a:ext cx="8085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particle </a:t>
            </a:r>
            <a:r>
              <a:rPr lang="ko-KR" altLang="en-US" sz="24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에</a:t>
            </a:r>
            <a:r>
              <a:rPr lang="ko-KR" altLang="en-US" sz="2400" dirty="0"/>
              <a:t> </a:t>
            </a:r>
            <a:r>
              <a:rPr lang="en-US" altLang="ko-KR" sz="2400" dirty="0"/>
              <a:t>is used to indicate destination or goal, typically for directional verbs such as </a:t>
            </a:r>
            <a:r>
              <a:rPr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가다</a:t>
            </a:r>
            <a:r>
              <a:rPr lang="ko-KR" altLang="en-US" sz="2400" dirty="0">
                <a:solidFill>
                  <a:srgbClr val="0080FF"/>
                </a:solidFill>
              </a:rPr>
              <a:t> </a:t>
            </a:r>
            <a:r>
              <a:rPr lang="en-US" altLang="ko-KR" sz="2400" dirty="0">
                <a:solidFill>
                  <a:srgbClr val="0080FF"/>
                </a:solidFill>
              </a:rPr>
              <a:t>‘to go’</a:t>
            </a:r>
            <a:r>
              <a:rPr lang="ko-KR" altLang="en-US" sz="2400" dirty="0">
                <a:solidFill>
                  <a:srgbClr val="0080FF"/>
                </a:solidFill>
              </a:rPr>
              <a:t> </a:t>
            </a:r>
            <a:r>
              <a:rPr lang="en-US" altLang="ko-KR" sz="2400" dirty="0"/>
              <a:t>and </a:t>
            </a:r>
            <a:r>
              <a:rPr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오다</a:t>
            </a:r>
            <a:r>
              <a:rPr lang="en-US" altLang="ko-KR" sz="2400" dirty="0">
                <a:solidFill>
                  <a:srgbClr val="0080FF"/>
                </a:solidFill>
              </a:rPr>
              <a:t> ‘to come’. </a:t>
            </a:r>
            <a:endParaRPr lang="en-US" sz="2400" dirty="0">
              <a:solidFill>
                <a:srgbClr val="0080FF"/>
              </a:solidFill>
            </a:endParaRPr>
          </a:p>
        </p:txBody>
      </p:sp>
      <p:pic>
        <p:nvPicPr>
          <p:cNvPr id="5" name="Picture 4" descr="kat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40" y="3326760"/>
            <a:ext cx="4653575" cy="29103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1198" y="3869099"/>
            <a:ext cx="2483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    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학교</a:t>
            </a:r>
            <a:r>
              <a:rPr lang="ko-KR" altLang="en-US" sz="28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에 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가요</a:t>
            </a:r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.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5438602" y="4696486"/>
            <a:ext cx="2454217" cy="830997"/>
          </a:xfrm>
          <a:prstGeom prst="wedgeRoundRectCallout">
            <a:avLst>
              <a:gd name="adj1" fmla="val 21525"/>
              <a:gd name="adj2" fmla="val -78792"/>
              <a:gd name="adj3" fmla="val 16667"/>
            </a:avLst>
          </a:prstGeom>
          <a:solidFill>
            <a:srgbClr val="FFFFFF"/>
          </a:solidFill>
          <a:ln>
            <a:solidFill>
              <a:srgbClr val="FF0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438602" y="4659138"/>
            <a:ext cx="24542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80"/>
                </a:solidFill>
              </a:rPr>
              <a:t>to </a:t>
            </a:r>
          </a:p>
          <a:p>
            <a:pPr algn="ctr"/>
            <a:r>
              <a:rPr lang="en-US" altLang="ko-KR" sz="2400" dirty="0">
                <a:solidFill>
                  <a:srgbClr val="FF0080"/>
                </a:solidFill>
              </a:rPr>
              <a:t>(destination, goal)</a:t>
            </a:r>
          </a:p>
        </p:txBody>
      </p:sp>
      <p:sp>
        <p:nvSpPr>
          <p:cNvPr id="9" name="직사각형 8">
            <a:hlinkClick r:id="rId3"/>
          </p:cNvPr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4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887041"/>
              </p:ext>
            </p:extLst>
          </p:nvPr>
        </p:nvGraphicFramePr>
        <p:xfrm>
          <a:off x="192646" y="665637"/>
          <a:ext cx="877338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7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6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000" b="1" dirty="0"/>
                        <a:t>The locative particles </a:t>
                      </a:r>
                      <a:r>
                        <a:rPr lang="ko-KR" altLang="en-US" sz="3000" b="1" dirty="0">
                          <a:latin typeface="나눔고딕"/>
                          <a:ea typeface="나눔고딕"/>
                          <a:cs typeface="나눔고딕"/>
                        </a:rPr>
                        <a:t>에</a:t>
                      </a:r>
                      <a:r>
                        <a:rPr lang="ko-KR" altLang="en-US" sz="3000" b="1" dirty="0"/>
                        <a:t> </a:t>
                      </a:r>
                      <a:r>
                        <a:rPr lang="en-US" altLang="ko-KR" sz="3000" b="1" dirty="0"/>
                        <a:t>and</a:t>
                      </a:r>
                      <a:r>
                        <a:rPr lang="en-US" altLang="ko-KR" sz="3000" b="1" baseline="0" dirty="0"/>
                        <a:t> </a:t>
                      </a:r>
                      <a:r>
                        <a:rPr lang="ko-KR" altLang="en-US" sz="3000" b="1" baseline="0" dirty="0">
                          <a:latin typeface="나눔고딕"/>
                          <a:ea typeface="나눔고딕"/>
                          <a:cs typeface="나눔고딕"/>
                        </a:rPr>
                        <a:t>에서</a:t>
                      </a:r>
                      <a:endParaRPr lang="en-US" sz="30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47140" y="1541743"/>
            <a:ext cx="8273528" cy="1283215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588" y="1587283"/>
            <a:ext cx="80857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에서</a:t>
            </a:r>
            <a:r>
              <a:rPr lang="ko-KR" altLang="en-US" sz="2400" dirty="0"/>
              <a:t> </a:t>
            </a:r>
            <a:r>
              <a:rPr lang="en-US" altLang="ko-KR" sz="2400" dirty="0"/>
              <a:t>is used to indicate the location of activity. It refers to a dynamic location because the action or activity takes place in that location.</a:t>
            </a:r>
            <a:endParaRPr lang="en-US" sz="2400" dirty="0"/>
          </a:p>
        </p:txBody>
      </p:sp>
      <p:pic>
        <p:nvPicPr>
          <p:cNvPr id="5" name="Picture 4" descr="kongpwu 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021" y="3033709"/>
            <a:ext cx="3567850" cy="36383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70800" y="3869099"/>
            <a:ext cx="3431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도서관</a:t>
            </a:r>
            <a:r>
              <a:rPr lang="ko-KR" altLang="en-US" sz="28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에서 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공부해요</a:t>
            </a:r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.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4672906" y="4696486"/>
            <a:ext cx="2454217" cy="830997"/>
          </a:xfrm>
          <a:prstGeom prst="wedgeRoundRectCallout">
            <a:avLst>
              <a:gd name="adj1" fmla="val 21525"/>
              <a:gd name="adj2" fmla="val -78792"/>
              <a:gd name="adj3" fmla="val 16667"/>
            </a:avLst>
          </a:prstGeom>
          <a:solidFill>
            <a:srgbClr val="FFFFFF"/>
          </a:solidFill>
          <a:ln>
            <a:solidFill>
              <a:srgbClr val="FF0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648186" y="4659138"/>
            <a:ext cx="2503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80"/>
                </a:solidFill>
              </a:rPr>
              <a:t>in, at</a:t>
            </a:r>
          </a:p>
          <a:p>
            <a:pPr algn="ctr"/>
            <a:r>
              <a:rPr lang="en-US" altLang="ko-KR" sz="2400" dirty="0">
                <a:solidFill>
                  <a:srgbClr val="FF0080"/>
                </a:solidFill>
              </a:rPr>
              <a:t>(dynamic location)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6276872" y="3089731"/>
            <a:ext cx="1716694" cy="546942"/>
          </a:xfrm>
          <a:prstGeom prst="wedgeRoundRectCallout">
            <a:avLst>
              <a:gd name="adj1" fmla="val 22286"/>
              <a:gd name="adj2" fmla="val 89746"/>
              <a:gd name="adj3" fmla="val 16667"/>
            </a:avLst>
          </a:prstGeom>
          <a:noFill/>
          <a:ln>
            <a:solidFill>
              <a:srgbClr val="008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32900" y="3116938"/>
            <a:ext cx="158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ea typeface="나눔고딕"/>
                <a:cs typeface="나눔고딕"/>
              </a:rPr>
              <a:t>action verb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2" name="직사각형 11">
            <a:hlinkClick r:id="rId3"/>
          </p:cNvPr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4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658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17" grpId="0"/>
      <p:bldP spid="18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427648"/>
              </p:ext>
            </p:extLst>
          </p:nvPr>
        </p:nvGraphicFramePr>
        <p:xfrm>
          <a:off x="192646" y="665637"/>
          <a:ext cx="877338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5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7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000" b="1" dirty="0"/>
                        <a:t>The locative particles </a:t>
                      </a:r>
                      <a:r>
                        <a:rPr lang="en-US" altLang="ko-KR" sz="3000" b="1" baseline="0" dirty="0"/>
                        <a:t> </a:t>
                      </a:r>
                      <a:r>
                        <a:rPr lang="ko-KR" altLang="en-US" sz="3000" b="1" baseline="0" dirty="0">
                          <a:latin typeface="나눔고딕"/>
                          <a:ea typeface="나눔고딕"/>
                          <a:cs typeface="나눔고딕"/>
                        </a:rPr>
                        <a:t>에서</a:t>
                      </a:r>
                      <a:endParaRPr lang="en-US" sz="30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47140" y="1541743"/>
            <a:ext cx="8273528" cy="643107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588" y="1624631"/>
            <a:ext cx="8085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ea typeface="나눔고딕"/>
                <a:cs typeface="나눔고딕"/>
              </a:rPr>
              <a:t>Look at the pictures and say what the person is doing where.</a:t>
            </a:r>
            <a:endParaRPr lang="en-US" sz="2400" dirty="0">
              <a:ea typeface="나눔고딕"/>
              <a:cs typeface="나눔고딕"/>
            </a:endParaRPr>
          </a:p>
        </p:txBody>
      </p:sp>
      <p:pic>
        <p:nvPicPr>
          <p:cNvPr id="2" name="Picture 1" descr="kongpwuhata 1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2514600"/>
            <a:ext cx="3417620" cy="2954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0" y="5791200"/>
            <a:ext cx="2756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방</a:t>
            </a:r>
            <a:r>
              <a:rPr lang="ko-KR" altLang="en-US" sz="2800" b="1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에서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 공부해요</a:t>
            </a:r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.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9" name="직사각형 8">
            <a:hlinkClick r:id="rId4"/>
          </p:cNvPr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43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823392"/>
              </p:ext>
            </p:extLst>
          </p:nvPr>
        </p:nvGraphicFramePr>
        <p:xfrm>
          <a:off x="192646" y="665637"/>
          <a:ext cx="877338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3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0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000" b="1" dirty="0"/>
                        <a:t>The locative particles </a:t>
                      </a:r>
                      <a:r>
                        <a:rPr lang="en-US" altLang="ko-KR" sz="3000" b="1" baseline="0" dirty="0"/>
                        <a:t> </a:t>
                      </a:r>
                      <a:r>
                        <a:rPr lang="ko-KR" altLang="en-US" sz="3000" b="1" baseline="0" dirty="0">
                          <a:latin typeface="나눔고딕"/>
                          <a:ea typeface="나눔고딕"/>
                          <a:cs typeface="나눔고딕"/>
                        </a:rPr>
                        <a:t>에서</a:t>
                      </a:r>
                      <a:endParaRPr lang="en-US" sz="30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47140" y="1541743"/>
            <a:ext cx="8273528" cy="643107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588" y="1624631"/>
            <a:ext cx="8085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ea typeface="나눔고딕"/>
                <a:cs typeface="나눔고딕"/>
              </a:rPr>
              <a:t>Look at the pictures and say what the person is doing where.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5715000"/>
            <a:ext cx="3322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체육관</a:t>
            </a:r>
            <a:r>
              <a:rPr lang="ko-KR" altLang="en-US" sz="2800" b="1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에서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 농구해요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0" name="직사각형 9">
            <a:hlinkClick r:id="rId3"/>
          </p:cNvPr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4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0" y="2514600"/>
            <a:ext cx="3567289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14</a:t>
            </a: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체육관에서 농구를 해요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.”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부정 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표현 </a:t>
            </a:r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‘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안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’/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‘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안 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해요</a:t>
            </a:r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’</a:t>
            </a:r>
          </a:p>
          <a:p>
            <a:r>
              <a:rPr kumimoji="1" lang="ko-KR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유나는 우유를 마셔요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 </a:t>
            </a:r>
            <a:r>
              <a:rPr kumimoji="1" lang="ko-KR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아니요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, </a:t>
            </a:r>
            <a:r>
              <a:rPr kumimoji="1" lang="ko-KR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우유를 안 마셔요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endParaRPr kumimoji="1" lang="en-US" altLang="ko-KR" sz="2000" dirty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장소 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‘-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에서</a:t>
            </a:r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’ 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문형 배우기</a:t>
            </a:r>
            <a:endParaRPr kumimoji="1" lang="en-US" altLang="ko-KR" sz="2500" b="1" dirty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ko-KR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민수는 뭘 해요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 </a:t>
            </a:r>
            <a:r>
              <a:rPr kumimoji="1" lang="ko-KR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체육관에서 농구를 해요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endParaRPr kumimoji="1" lang="en-US" altLang="ko-KR" sz="2000" dirty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074210"/>
              </p:ext>
            </p:extLst>
          </p:nvPr>
        </p:nvGraphicFramePr>
        <p:xfrm>
          <a:off x="192646" y="665637"/>
          <a:ext cx="877338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0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2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000" b="1" dirty="0"/>
                        <a:t>The locative particles </a:t>
                      </a:r>
                      <a:r>
                        <a:rPr lang="ko-KR" altLang="en-US" sz="3000" b="1" dirty="0">
                          <a:latin typeface="나눔고딕"/>
                          <a:ea typeface="나눔고딕"/>
                          <a:cs typeface="나눔고딕"/>
                        </a:rPr>
                        <a:t>에</a:t>
                      </a:r>
                      <a:r>
                        <a:rPr lang="ko-KR" altLang="en-US" sz="3000" b="1" dirty="0"/>
                        <a:t> </a:t>
                      </a:r>
                      <a:r>
                        <a:rPr lang="en-US" altLang="ko-KR" sz="3000" b="1" dirty="0"/>
                        <a:t>and</a:t>
                      </a:r>
                      <a:r>
                        <a:rPr lang="en-US" altLang="ko-KR" sz="3000" b="1" baseline="0" dirty="0"/>
                        <a:t> </a:t>
                      </a:r>
                      <a:r>
                        <a:rPr lang="ko-KR" altLang="en-US" sz="3000" b="1" baseline="0" dirty="0">
                          <a:latin typeface="나눔고딕"/>
                          <a:ea typeface="나눔고딕"/>
                          <a:cs typeface="나눔고딕"/>
                        </a:rPr>
                        <a:t>에서</a:t>
                      </a:r>
                      <a:endParaRPr lang="en-US" sz="30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47140" y="1541743"/>
            <a:ext cx="8273528" cy="643107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588" y="1624631"/>
            <a:ext cx="8085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ea typeface="나눔고딕"/>
                <a:cs typeface="나눔고딕"/>
              </a:rPr>
              <a:t>Look at the pictures and say what the person is doing where.</a:t>
            </a:r>
            <a:endParaRPr lang="en-US" sz="2400" dirty="0">
              <a:ea typeface="나눔고딕"/>
              <a:cs typeface="나눔고딕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2362200"/>
            <a:ext cx="3114212" cy="2954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6600" y="5638800"/>
            <a:ext cx="3094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학교</a:t>
            </a:r>
            <a:r>
              <a:rPr lang="ko-KR" altLang="en-US" sz="2800" b="1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에서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 공부해요</a:t>
            </a:r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.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9" name="직사각형 8">
            <a:hlinkClick r:id="rId4"/>
          </p:cNvPr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936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14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 err="1">
                <a:solidFill>
                  <a:schemeClr val="bg1"/>
                </a:solidFill>
                <a:latin typeface="+mj-ea"/>
              </a:rPr>
              <a:t>Quizlet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단어연습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2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8" y="1371600"/>
            <a:ext cx="8686800" cy="4525963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4800" b="1" dirty="0"/>
              <a:t>“</a:t>
            </a:r>
            <a:r>
              <a:rPr kumimoji="1" lang="en-US" altLang="ko-KR" sz="4800" b="1" dirty="0" smtClean="0"/>
              <a:t>14-2</a:t>
            </a:r>
            <a:r>
              <a:rPr kumimoji="1" lang="ko-KR" altLang="en-US" sz="4800" b="1" dirty="0" smtClean="0"/>
              <a:t> </a:t>
            </a:r>
            <a:r>
              <a:rPr kumimoji="1" lang="ko-KR" altLang="en-US" sz="4800" b="1" dirty="0"/>
              <a:t>체육관에서 농구를 해요</a:t>
            </a:r>
            <a:r>
              <a:rPr kumimoji="1" lang="en-US" altLang="ko-KR" sz="4800" b="1" dirty="0"/>
              <a:t>”</a:t>
            </a:r>
          </a:p>
          <a:p>
            <a:pPr marL="0" indent="0" algn="ctr">
              <a:buNone/>
              <a:defRPr/>
            </a:pPr>
            <a:endParaRPr lang="tr-TR" dirty="0"/>
          </a:p>
          <a:p>
            <a:pPr marL="0" indent="0" algn="ctr">
              <a:buNone/>
              <a:defRPr/>
            </a:pPr>
            <a:r>
              <a:rPr lang="ko-KR" altLang="en-US" sz="2800" dirty="0">
                <a:solidFill>
                  <a:srgbClr val="00B0F0"/>
                </a:solidFill>
              </a:rPr>
              <a:t>퀴즐렛 </a:t>
            </a:r>
            <a:r>
              <a:rPr lang="en-US" altLang="ko-KR" sz="2800" dirty="0" smtClean="0">
                <a:solidFill>
                  <a:srgbClr val="00B0F0"/>
                </a:solidFill>
              </a:rPr>
              <a:t>14-2</a:t>
            </a:r>
            <a:r>
              <a:rPr lang="ko-KR" altLang="en-US" sz="2800" dirty="0" smtClean="0">
                <a:solidFill>
                  <a:srgbClr val="00B0F0"/>
                </a:solidFill>
              </a:rPr>
              <a:t> </a:t>
            </a:r>
            <a:r>
              <a:rPr lang="en-US" altLang="ko-KR" sz="2800" dirty="0">
                <a:solidFill>
                  <a:srgbClr val="00B0F0"/>
                </a:solidFill>
              </a:rPr>
              <a:t>‘</a:t>
            </a:r>
            <a:r>
              <a:rPr lang="ko-KR" altLang="en-US" sz="2800" dirty="0">
                <a:solidFill>
                  <a:srgbClr val="00B0F0"/>
                </a:solidFill>
              </a:rPr>
              <a:t>체육관에서 농구를 해요</a:t>
            </a:r>
            <a:r>
              <a:rPr lang="en-US" altLang="ko-KR" sz="2800" dirty="0">
                <a:solidFill>
                  <a:srgbClr val="00B0F0"/>
                </a:solidFill>
              </a:rPr>
              <a:t>’ </a:t>
            </a:r>
            <a:r>
              <a:rPr lang="ko-KR" altLang="en-US" sz="2800" dirty="0">
                <a:solidFill>
                  <a:srgbClr val="00B0F0"/>
                </a:solidFill>
              </a:rPr>
              <a:t>바로가기 </a:t>
            </a:r>
            <a:r>
              <a:rPr lang="ko-KR" altLang="en-US" sz="2800" dirty="0" smtClean="0">
                <a:solidFill>
                  <a:srgbClr val="00B0F0"/>
                </a:solidFill>
              </a:rPr>
              <a:t>링크</a:t>
            </a:r>
            <a:endParaRPr kumimoji="1" lang="en-US" altLang="ko-KR" sz="2800" b="1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sz="2800" b="1" dirty="0">
                <a:hlinkClick r:id="rId3"/>
              </a:rPr>
              <a:t>https://quizlet.com/503960461/naks</a:t>
            </a:r>
            <a:r>
              <a:rPr kumimoji="1" lang="en-US" altLang="ko-KR" sz="2800" b="1" dirty="0" smtClean="0">
                <a:hlinkClick r:id="rId3"/>
              </a:rPr>
              <a:t>_</a:t>
            </a:r>
            <a:endParaRPr kumimoji="1" lang="en-US" altLang="ko-KR" sz="2800" b="1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9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914400"/>
            <a:ext cx="8763000" cy="5257800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b="1" dirty="0">
                <a:solidFill>
                  <a:srgbClr val="0070C0"/>
                </a:solidFill>
              </a:rPr>
              <a:t>이번에는 친구들이 </a:t>
            </a:r>
            <a:r>
              <a:rPr lang="en-US" altLang="ko-KR" b="1" dirty="0">
                <a:solidFill>
                  <a:srgbClr val="0070C0"/>
                </a:solidFill>
              </a:rPr>
              <a:t>‘</a:t>
            </a:r>
            <a:r>
              <a:rPr lang="ko-KR" altLang="en-US" b="1" dirty="0">
                <a:solidFill>
                  <a:srgbClr val="0070C0"/>
                </a:solidFill>
              </a:rPr>
              <a:t>장소</a:t>
            </a:r>
            <a:r>
              <a:rPr lang="en-US" altLang="ko-KR" b="1" dirty="0">
                <a:solidFill>
                  <a:srgbClr val="0070C0"/>
                </a:solidFill>
              </a:rPr>
              <a:t>+</a:t>
            </a:r>
            <a:r>
              <a:rPr lang="ko-KR" altLang="en-US" b="1" dirty="0" smtClean="0">
                <a:solidFill>
                  <a:srgbClr val="0070C0"/>
                </a:solidFill>
              </a:rPr>
              <a:t>에서</a:t>
            </a:r>
            <a:r>
              <a:rPr lang="en-US" altLang="ko-KR" b="1" dirty="0" smtClean="0">
                <a:solidFill>
                  <a:srgbClr val="0070C0"/>
                </a:solidFill>
              </a:rPr>
              <a:t>’ </a:t>
            </a:r>
            <a:r>
              <a:rPr lang="ko-KR" altLang="en-US" b="1" dirty="0" smtClean="0">
                <a:solidFill>
                  <a:srgbClr val="0070C0"/>
                </a:solidFill>
              </a:rPr>
              <a:t>만들어서 말해 보세요</a:t>
            </a:r>
            <a:r>
              <a:rPr lang="en-US" altLang="ko-KR" b="1" dirty="0">
                <a:solidFill>
                  <a:srgbClr val="0070C0"/>
                </a:solidFill>
              </a:rPr>
              <a:t>.</a:t>
            </a:r>
            <a:endParaRPr lang="en-US" altLang="ko-KR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1.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2.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3.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4.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5.</a:t>
            </a:r>
          </a:p>
          <a:p>
            <a:pPr marL="0" indent="0">
              <a:buNone/>
            </a:pPr>
            <a:endParaRPr lang="en-US" altLang="ko-KR" sz="4000" dirty="0"/>
          </a:p>
          <a:p>
            <a:endParaRPr lang="en-US" altLang="ko-KR" sz="3000" dirty="0"/>
          </a:p>
          <a:p>
            <a:pPr marL="0" indent="0">
              <a:buNone/>
            </a:pPr>
            <a:endParaRPr lang="en-US" altLang="ko-KR" sz="2500" dirty="0"/>
          </a:p>
          <a:p>
            <a:endParaRPr 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606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47856" y="1340296"/>
            <a:ext cx="40593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동생은 </a:t>
            </a:r>
            <a:r>
              <a:rPr lang="ko-KR" altLang="en-US" sz="2500" dirty="0"/>
              <a:t>뭘 해요</a:t>
            </a:r>
            <a:r>
              <a:rPr lang="en-US" altLang="ko-KR" sz="2500" dirty="0" smtClean="0"/>
              <a:t>? (</a:t>
            </a:r>
            <a:r>
              <a:rPr lang="ko-KR" altLang="en-US" sz="2500" dirty="0"/>
              <a:t>방</a:t>
            </a:r>
            <a:r>
              <a:rPr lang="en-US" altLang="ko-KR" sz="2500" dirty="0"/>
              <a:t>)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>
                <a:solidFill>
                  <a:srgbClr val="FF0000"/>
                </a:solidFill>
              </a:rPr>
              <a:t>방에서</a:t>
            </a:r>
            <a:r>
              <a:rPr lang="ko-KR" altLang="en-US" sz="2500" dirty="0" smtClean="0"/>
              <a:t> </a:t>
            </a:r>
            <a:r>
              <a:rPr lang="ko-KR" altLang="en-US" sz="2500" dirty="0"/>
              <a:t>우유를 마셔요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0" name="TextBox 9"/>
          <p:cNvSpPr txBox="1"/>
          <p:nvPr/>
        </p:nvSpPr>
        <p:spPr>
          <a:xfrm>
            <a:off x="4242490" y="2541898"/>
            <a:ext cx="47207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아빠는 </a:t>
            </a:r>
            <a:r>
              <a:rPr lang="ko-KR" altLang="en-US" sz="2500" dirty="0"/>
              <a:t>뭘 해요</a:t>
            </a:r>
            <a:r>
              <a:rPr lang="en-US" altLang="ko-KR" sz="2500" dirty="0" smtClean="0"/>
              <a:t>? (</a:t>
            </a:r>
            <a:r>
              <a:rPr lang="ko-KR" altLang="en-US" sz="2500" dirty="0"/>
              <a:t>거실</a:t>
            </a:r>
            <a:r>
              <a:rPr lang="en-US" altLang="ko-KR" sz="2500" dirty="0"/>
              <a:t>)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>
                <a:solidFill>
                  <a:srgbClr val="FF0000"/>
                </a:solidFill>
              </a:rPr>
              <a:t>거실에서</a:t>
            </a:r>
            <a:r>
              <a:rPr lang="ko-KR" altLang="en-US" sz="2500" dirty="0" smtClean="0"/>
              <a:t> </a:t>
            </a:r>
            <a:r>
              <a:rPr lang="ko-KR" altLang="en-US" sz="2500" dirty="0"/>
              <a:t>텔레비전을 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1" name="TextBox 10"/>
          <p:cNvSpPr txBox="1"/>
          <p:nvPr/>
        </p:nvSpPr>
        <p:spPr>
          <a:xfrm>
            <a:off x="4242490" y="3817760"/>
            <a:ext cx="47207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엄마는 </a:t>
            </a:r>
            <a:r>
              <a:rPr lang="ko-KR" altLang="en-US" sz="2500" dirty="0"/>
              <a:t>뭘 해요</a:t>
            </a:r>
            <a:r>
              <a:rPr lang="en-US" altLang="ko-KR" sz="2500" dirty="0" smtClean="0"/>
              <a:t>? (</a:t>
            </a:r>
            <a:r>
              <a:rPr lang="ko-KR" altLang="en-US" sz="2500" dirty="0"/>
              <a:t>부엌</a:t>
            </a:r>
            <a:r>
              <a:rPr lang="en-US" altLang="ko-KR" sz="2500" dirty="0"/>
              <a:t>)</a:t>
            </a:r>
          </a:p>
          <a:p>
            <a:r>
              <a:rPr lang="en-US" sz="2500" dirty="0"/>
              <a:t>B</a:t>
            </a:r>
            <a:r>
              <a:rPr lang="en-US" sz="2500" dirty="0" smtClean="0"/>
              <a:t>: </a:t>
            </a:r>
            <a:r>
              <a:rPr lang="ko-KR" altLang="en-US" sz="2500" dirty="0" smtClean="0">
                <a:solidFill>
                  <a:srgbClr val="FF0000"/>
                </a:solidFill>
              </a:rPr>
              <a:t>부엌에서</a:t>
            </a:r>
            <a:r>
              <a:rPr lang="ko-KR" altLang="en-US" sz="2500" dirty="0" smtClean="0"/>
              <a:t> </a:t>
            </a:r>
            <a:r>
              <a:rPr lang="ko-KR" altLang="en-US" sz="2500" dirty="0"/>
              <a:t>요리를 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2" name="TextBox 11"/>
          <p:cNvSpPr txBox="1"/>
          <p:nvPr/>
        </p:nvSpPr>
        <p:spPr>
          <a:xfrm>
            <a:off x="4247856" y="5093623"/>
            <a:ext cx="4876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오빠는 </a:t>
            </a:r>
            <a:r>
              <a:rPr lang="ko-KR" altLang="en-US" sz="2500" dirty="0"/>
              <a:t>뭘 해요</a:t>
            </a:r>
            <a:r>
              <a:rPr lang="en-US" altLang="ko-KR" sz="2500" dirty="0" smtClean="0"/>
              <a:t>? (</a:t>
            </a:r>
            <a:r>
              <a:rPr lang="ko-KR" altLang="en-US" sz="2500" dirty="0"/>
              <a:t>도서관</a:t>
            </a:r>
            <a:r>
              <a:rPr lang="en-US" altLang="ko-KR" sz="2500" dirty="0"/>
              <a:t>)</a:t>
            </a:r>
          </a:p>
          <a:p>
            <a:r>
              <a:rPr lang="en-US" sz="2500" dirty="0"/>
              <a:t>B:</a:t>
            </a:r>
            <a:r>
              <a:rPr lang="ko-KR" altLang="en-US" sz="2500" dirty="0"/>
              <a:t> </a:t>
            </a:r>
            <a:r>
              <a:rPr lang="ko-KR" altLang="en-US" sz="2500" dirty="0">
                <a:solidFill>
                  <a:srgbClr val="FF0000"/>
                </a:solidFill>
              </a:rPr>
              <a:t>도서관에서</a:t>
            </a:r>
            <a:r>
              <a:rPr lang="ko-KR" altLang="en-US" sz="2500" dirty="0"/>
              <a:t> 책을 읽어요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0" y="34477"/>
            <a:ext cx="9144000" cy="90638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</a:t>
            </a:r>
            <a:r>
              <a:rPr lang="en-US" altLang="ko-KR" sz="2700" dirty="0" smtClean="0">
                <a:solidFill>
                  <a:schemeClr val="bg1"/>
                </a:solidFill>
              </a:rPr>
              <a:t>119  </a:t>
            </a:r>
            <a:r>
              <a:rPr lang="ko-KR" altLang="en-US" sz="2700" dirty="0" smtClean="0">
                <a:solidFill>
                  <a:schemeClr val="bg1"/>
                </a:solidFill>
              </a:rPr>
              <a:t>문법 연습</a:t>
            </a:r>
            <a:r>
              <a:rPr lang="en-US" altLang="ko-KR" sz="2700" dirty="0">
                <a:solidFill>
                  <a:schemeClr val="bg1"/>
                </a:solidFill>
              </a:rPr>
              <a:t> </a:t>
            </a:r>
            <a:r>
              <a:rPr lang="en-US" altLang="ko-KR" sz="2700" dirty="0" smtClean="0">
                <a:solidFill>
                  <a:schemeClr val="bg1"/>
                </a:solidFill>
              </a:rPr>
              <a:t> Practice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3" t="7480" r="14051" b="53675"/>
          <a:stretch/>
        </p:blipFill>
        <p:spPr>
          <a:xfrm rot="10800000">
            <a:off x="533400" y="1132374"/>
            <a:ext cx="3352800" cy="50292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98698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14161" r="6536" b="48719"/>
          <a:stretch/>
        </p:blipFill>
        <p:spPr>
          <a:xfrm>
            <a:off x="309351" y="729342"/>
            <a:ext cx="8160772" cy="38426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Track 04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263" y="940859"/>
            <a:ext cx="1004933" cy="107014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2550162" y="1775894"/>
            <a:ext cx="3283440" cy="2325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533036" y="1721036"/>
            <a:ext cx="3328219" cy="1163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533036" y="2884993"/>
            <a:ext cx="3272913" cy="1143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309351" y="4626988"/>
            <a:ext cx="3861617" cy="1718187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dirty="0"/>
              <a:t>토마스는 운동장에 가요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운동장</a:t>
            </a:r>
            <a:r>
              <a:rPr lang="ko-KR" altLang="en-US" sz="2000" dirty="0">
                <a:solidFill>
                  <a:srgbClr val="FF0000"/>
                </a:solidFill>
              </a:rPr>
              <a:t>에서</a:t>
            </a:r>
            <a:r>
              <a:rPr lang="ko-KR" altLang="en-US" sz="2000" dirty="0"/>
              <a:t> 축구를 해요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제이슨은 운동장에 </a:t>
            </a:r>
            <a:r>
              <a:rPr lang="ko-KR" altLang="en-US" sz="2000" dirty="0">
                <a:solidFill>
                  <a:srgbClr val="00B050"/>
                </a:solidFill>
              </a:rPr>
              <a:t>안</a:t>
            </a:r>
            <a:r>
              <a:rPr lang="ko-KR" altLang="en-US" sz="2000" dirty="0"/>
              <a:t> 가요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도서관에 가요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도서관</a:t>
            </a:r>
            <a:r>
              <a:rPr lang="ko-KR" altLang="en-US" sz="2000" dirty="0">
                <a:solidFill>
                  <a:srgbClr val="FF0000"/>
                </a:solidFill>
              </a:rPr>
              <a:t>에서</a:t>
            </a:r>
            <a:r>
              <a:rPr lang="ko-KR" altLang="en-US" sz="2000" dirty="0"/>
              <a:t> 책을 읽어요</a:t>
            </a:r>
            <a:r>
              <a:rPr lang="en-US" altLang="ko-KR" sz="2000" dirty="0"/>
              <a:t>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32400" y="4626988"/>
            <a:ext cx="4183299" cy="1718187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dirty="0"/>
              <a:t>민수는 집에 가요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집</a:t>
            </a:r>
            <a:r>
              <a:rPr lang="ko-KR" altLang="en-US" sz="2000" dirty="0">
                <a:solidFill>
                  <a:srgbClr val="FF0000"/>
                </a:solidFill>
              </a:rPr>
              <a:t>에서</a:t>
            </a:r>
            <a:r>
              <a:rPr lang="ko-KR" altLang="en-US" sz="2000" dirty="0"/>
              <a:t> 밥을 먹어요</a:t>
            </a:r>
            <a:r>
              <a:rPr lang="en-US" altLang="ko-KR" sz="1500" dirty="0"/>
              <a:t>.</a:t>
            </a: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62787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</a:t>
            </a:r>
            <a:r>
              <a:rPr lang="en-US" altLang="ko-KR" sz="2700" dirty="0" smtClean="0">
                <a:solidFill>
                  <a:schemeClr val="bg1"/>
                </a:solidFill>
              </a:rPr>
              <a:t>. 120  </a:t>
            </a:r>
            <a:r>
              <a:rPr lang="ko-KR" altLang="en-US" sz="2700" dirty="0" smtClean="0">
                <a:solidFill>
                  <a:schemeClr val="bg1"/>
                </a:solidFill>
              </a:rPr>
              <a:t>듣고 말해 봐요 </a:t>
            </a:r>
            <a:r>
              <a:rPr lang="en-US" altLang="ko-KR" sz="2700" dirty="0">
                <a:solidFill>
                  <a:schemeClr val="bg1"/>
                </a:solidFill>
              </a:rPr>
              <a:t>Let’s Listen &amp; Speak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7018751" y="4027994"/>
            <a:ext cx="2197025" cy="2506009"/>
          </a:xfrm>
          <a:prstGeom prst="cloudCallout">
            <a:avLst>
              <a:gd name="adj1" fmla="val -62355"/>
              <a:gd name="adj2" fmla="val 318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</a:rPr>
              <a:t>Tip</a:t>
            </a:r>
            <a:r>
              <a:rPr lang="en-US" altLang="ko-KR" sz="1200" dirty="0">
                <a:solidFill>
                  <a:schemeClr val="tx1"/>
                </a:solidFill>
              </a:rPr>
              <a:t>:</a:t>
            </a:r>
            <a:r>
              <a:rPr lang="ko-KR" altLang="en-US" sz="1200" dirty="0">
                <a:solidFill>
                  <a:schemeClr val="tx1"/>
                </a:solidFill>
              </a:rPr>
              <a:t>슬라이드쇼로 소리만 먼저 들려주고 문제룰 풀게 한 후</a:t>
            </a:r>
            <a:r>
              <a:rPr lang="en-US" altLang="ko-KR" sz="1200" dirty="0">
                <a:solidFill>
                  <a:schemeClr val="tx1"/>
                </a:solidFill>
              </a:rPr>
              <a:t>,</a:t>
            </a:r>
            <a:r>
              <a:rPr lang="ko-KR" altLang="en-US" sz="1200" dirty="0">
                <a:solidFill>
                  <a:schemeClr val="tx1"/>
                </a:solidFill>
              </a:rPr>
              <a:t> 다시 소리재생하고  읽는 순서에 맞게 순차클릭을 하면 지문이나타나면서 답 확인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79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3" t="67892" r="58848" b="19383"/>
          <a:stretch/>
        </p:blipFill>
        <p:spPr>
          <a:xfrm>
            <a:off x="304800" y="1014573"/>
            <a:ext cx="2971800" cy="2438400"/>
          </a:xfrm>
          <a:ln>
            <a:solidFill>
              <a:srgbClr val="0070C0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3487904" y="1180959"/>
            <a:ext cx="5448300" cy="2209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교실</a:t>
            </a:r>
            <a:r>
              <a:rPr lang="ko-KR" altLang="en-US" sz="2500" dirty="0" smtClean="0">
                <a:solidFill>
                  <a:srgbClr val="FF0000"/>
                </a:solidFill>
              </a:rPr>
              <a:t>에서</a:t>
            </a:r>
            <a:r>
              <a:rPr lang="ko-KR" altLang="en-US" sz="2500" dirty="0" smtClean="0"/>
              <a:t> </a:t>
            </a:r>
            <a:r>
              <a:rPr lang="ko-KR" altLang="en-US" sz="2500" dirty="0"/>
              <a:t>뭘 해요</a:t>
            </a:r>
            <a:r>
              <a:rPr lang="en-US" altLang="ko-KR" sz="2500" dirty="0"/>
              <a:t>?</a:t>
            </a:r>
          </a:p>
          <a:p>
            <a:endParaRPr lang="en-US" sz="2500" dirty="0"/>
          </a:p>
          <a:p>
            <a:r>
              <a:rPr lang="en-US" altLang="ko-KR" sz="2500" u="sng" dirty="0"/>
              <a:t>B: ex</a:t>
            </a:r>
            <a:r>
              <a:rPr lang="en-US" altLang="ko-KR" sz="2500" u="sng" dirty="0" smtClean="0"/>
              <a:t>) </a:t>
            </a:r>
            <a:r>
              <a:rPr lang="ko-KR" altLang="en-US" sz="2500" u="sng" dirty="0" smtClean="0"/>
              <a:t>교실에서 책을 읽어요</a:t>
            </a:r>
            <a:r>
              <a:rPr lang="en-US" altLang="ko-KR" sz="2500" u="sng" dirty="0"/>
              <a:t>.</a:t>
            </a:r>
          </a:p>
          <a:p>
            <a:r>
              <a:rPr lang="ko-KR" altLang="en-US" sz="2500" dirty="0"/>
              <a:t>   </a:t>
            </a:r>
            <a:r>
              <a:rPr lang="en-US" altLang="ko-KR" sz="2500" dirty="0"/>
              <a:t>1.________________________</a:t>
            </a:r>
          </a:p>
          <a:p>
            <a:r>
              <a:rPr lang="en-US" sz="2500" dirty="0"/>
              <a:t>   2.</a:t>
            </a:r>
            <a:r>
              <a:rPr lang="en-US" altLang="ko-KR" sz="2500" dirty="0"/>
              <a:t>________________________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87904" y="3564930"/>
            <a:ext cx="5448300" cy="2438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</a:t>
            </a:r>
            <a:r>
              <a:rPr lang="ko-KR" altLang="en-US" sz="2500" dirty="0" smtClean="0"/>
              <a:t>체육관</a:t>
            </a:r>
            <a:r>
              <a:rPr lang="ko-KR" altLang="en-US" sz="2500" dirty="0" smtClean="0">
                <a:solidFill>
                  <a:srgbClr val="FF0000"/>
                </a:solidFill>
              </a:rPr>
              <a:t>에서</a:t>
            </a:r>
            <a:r>
              <a:rPr lang="ko-KR" altLang="en-US" sz="2500" dirty="0" smtClean="0"/>
              <a:t> </a:t>
            </a:r>
            <a:r>
              <a:rPr lang="ko-KR" altLang="en-US" sz="2500" dirty="0"/>
              <a:t>뭘 해요</a:t>
            </a:r>
            <a:r>
              <a:rPr lang="en-US" altLang="ko-KR" sz="2500" dirty="0"/>
              <a:t>?</a:t>
            </a:r>
          </a:p>
          <a:p>
            <a:endParaRPr lang="en-US" sz="2500" dirty="0"/>
          </a:p>
          <a:p>
            <a:r>
              <a:rPr lang="en-US" sz="2500" dirty="0"/>
              <a:t>B</a:t>
            </a:r>
            <a:r>
              <a:rPr lang="en-US" altLang="ko-KR" sz="2500" dirty="0" smtClean="0"/>
              <a:t>: 1</a:t>
            </a:r>
            <a:r>
              <a:rPr lang="en-US" altLang="ko-KR" sz="2500" dirty="0"/>
              <a:t>._______________________</a:t>
            </a:r>
          </a:p>
          <a:p>
            <a:r>
              <a:rPr lang="en-US" sz="2500" dirty="0"/>
              <a:t>   </a:t>
            </a:r>
            <a:r>
              <a:rPr lang="en-US" sz="2500" dirty="0" smtClean="0"/>
              <a:t> 2</a:t>
            </a:r>
            <a:r>
              <a:rPr lang="en-US" sz="2500" dirty="0"/>
              <a:t>.</a:t>
            </a:r>
            <a:r>
              <a:rPr lang="en-US" altLang="ko-KR" sz="2500" dirty="0"/>
              <a:t>________________________</a:t>
            </a:r>
          </a:p>
          <a:p>
            <a:r>
              <a:rPr lang="en-US" altLang="ko-KR" sz="2500" dirty="0"/>
              <a:t>   </a:t>
            </a:r>
            <a:r>
              <a:rPr lang="en-US" altLang="ko-KR" sz="2500" dirty="0" smtClean="0"/>
              <a:t> 3</a:t>
            </a:r>
            <a:r>
              <a:rPr lang="en-US" altLang="ko-KR" sz="2500" dirty="0"/>
              <a:t>.________________________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2" t="81111" r="59652" b="4705"/>
          <a:stretch/>
        </p:blipFill>
        <p:spPr>
          <a:xfrm>
            <a:off x="266701" y="3564930"/>
            <a:ext cx="2933700" cy="2607270"/>
          </a:xfrm>
          <a:prstGeom prst="rect">
            <a:avLst/>
          </a:prstGeom>
          <a:ln>
            <a:solidFill>
              <a:schemeClr val="accent5">
                <a:shade val="95000"/>
                <a:satMod val="105000"/>
              </a:schemeClr>
            </a:solidFill>
          </a:ln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</a:t>
            </a:r>
            <a:r>
              <a:rPr lang="en-US" altLang="ko-KR" sz="2700" dirty="0" smtClean="0">
                <a:solidFill>
                  <a:schemeClr val="bg1"/>
                </a:solidFill>
              </a:rPr>
              <a:t>. 120  </a:t>
            </a:r>
            <a:r>
              <a:rPr lang="ko-KR" altLang="en-US" sz="2700" dirty="0" smtClean="0">
                <a:solidFill>
                  <a:schemeClr val="bg1"/>
                </a:solidFill>
              </a:rPr>
              <a:t>여러분은 </a:t>
            </a:r>
            <a:r>
              <a:rPr lang="ko-KR" altLang="en-US" sz="2700" dirty="0">
                <a:solidFill>
                  <a:schemeClr val="bg1"/>
                </a:solidFill>
              </a:rPr>
              <a:t>여기서 뭘 해요</a:t>
            </a:r>
            <a:r>
              <a:rPr lang="en-US" altLang="ko-KR" sz="2700" dirty="0" smtClean="0">
                <a:solidFill>
                  <a:schemeClr val="bg1"/>
                </a:solidFill>
              </a:rPr>
              <a:t>? </a:t>
            </a:r>
            <a:r>
              <a:rPr lang="ko-KR" altLang="en-US" sz="2700" dirty="0" smtClean="0">
                <a:solidFill>
                  <a:schemeClr val="bg1"/>
                </a:solidFill>
              </a:rPr>
              <a:t>이야기해 봐요</a:t>
            </a:r>
            <a:r>
              <a:rPr lang="en-US" altLang="ko-KR" sz="2700" dirty="0" smtClean="0">
                <a:solidFill>
                  <a:schemeClr val="bg1"/>
                </a:solidFill>
              </a:rPr>
              <a:t>-1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243905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7215371" y="310860"/>
            <a:ext cx="2044625" cy="2133458"/>
          </a:xfrm>
          <a:prstGeom prst="cloudCallout">
            <a:avLst>
              <a:gd name="adj1" fmla="val -76858"/>
              <a:gd name="adj2" fmla="val 1700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Tip:</a:t>
            </a:r>
            <a:r>
              <a:rPr lang="ko-KR" altLang="en-US" sz="1400" dirty="0">
                <a:solidFill>
                  <a:schemeClr val="tx1"/>
                </a:solidFill>
              </a:rPr>
              <a:t>선생님이</a:t>
            </a:r>
            <a:r>
              <a:rPr lang="en-US" altLang="ko-KR" sz="1400" dirty="0">
                <a:solidFill>
                  <a:schemeClr val="tx1"/>
                </a:solidFill>
              </a:rPr>
              <a:t>A,</a:t>
            </a:r>
            <a:r>
              <a:rPr lang="ko-KR" altLang="en-US" sz="1400" dirty="0">
                <a:solidFill>
                  <a:schemeClr val="tx1"/>
                </a:solidFill>
              </a:rPr>
              <a:t>학생이 </a:t>
            </a:r>
            <a:r>
              <a:rPr lang="en-US" altLang="ko-KR" sz="1400" dirty="0">
                <a:solidFill>
                  <a:schemeClr val="tx1"/>
                </a:solidFill>
              </a:rPr>
              <a:t>B.</a:t>
            </a:r>
          </a:p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여러 학생에게 물어보고 말하는 문장을 타이핑하기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6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454257" y="1014573"/>
            <a:ext cx="5448300" cy="23241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____</a:t>
            </a:r>
            <a:r>
              <a:rPr lang="ko-KR" altLang="en-US" sz="2500" dirty="0">
                <a:solidFill>
                  <a:srgbClr val="FF0000"/>
                </a:solidFill>
              </a:rPr>
              <a:t>에서</a:t>
            </a:r>
            <a:r>
              <a:rPr lang="ko-KR" altLang="en-US" sz="2500" dirty="0"/>
              <a:t> 뭘 해요</a:t>
            </a:r>
            <a:r>
              <a:rPr lang="en-US" altLang="ko-KR" sz="2500" dirty="0"/>
              <a:t>?</a:t>
            </a:r>
          </a:p>
          <a:p>
            <a:endParaRPr lang="en-US" sz="2500" dirty="0"/>
          </a:p>
          <a:p>
            <a:r>
              <a:rPr lang="en-US" sz="2500" dirty="0"/>
              <a:t>B</a:t>
            </a:r>
            <a:r>
              <a:rPr lang="en-US" altLang="ko-KR" sz="2500" dirty="0" smtClean="0"/>
              <a:t>: </a:t>
            </a:r>
            <a:r>
              <a:rPr lang="en-US" sz="2500" dirty="0" smtClean="0"/>
              <a:t>___________________________</a:t>
            </a:r>
            <a:endParaRPr lang="en-US" sz="2500" dirty="0"/>
          </a:p>
        </p:txBody>
      </p:sp>
      <p:sp>
        <p:nvSpPr>
          <p:cNvPr id="8" name="Rounded Rectangle 7"/>
          <p:cNvSpPr/>
          <p:nvPr/>
        </p:nvSpPr>
        <p:spPr>
          <a:xfrm>
            <a:off x="3483726" y="3687238"/>
            <a:ext cx="5448300" cy="2438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500" dirty="0"/>
              <a:t>A</a:t>
            </a:r>
            <a:r>
              <a:rPr lang="en-US" altLang="ko-KR" sz="2500" dirty="0" smtClean="0"/>
              <a:t>: _______</a:t>
            </a:r>
            <a:r>
              <a:rPr lang="ko-KR" altLang="en-US" sz="2500" dirty="0">
                <a:solidFill>
                  <a:srgbClr val="FF0000"/>
                </a:solidFill>
              </a:rPr>
              <a:t>에서</a:t>
            </a:r>
            <a:r>
              <a:rPr lang="ko-KR" altLang="en-US" sz="2500" dirty="0"/>
              <a:t> 뭘 해요</a:t>
            </a:r>
            <a:r>
              <a:rPr lang="en-US" altLang="ko-KR" sz="2500" dirty="0"/>
              <a:t>?</a:t>
            </a:r>
          </a:p>
          <a:p>
            <a:endParaRPr lang="en-US" sz="2500" dirty="0"/>
          </a:p>
          <a:p>
            <a:r>
              <a:rPr lang="en-US" sz="2500" dirty="0"/>
              <a:t>B</a:t>
            </a:r>
            <a:r>
              <a:rPr lang="en-US" altLang="ko-KR" sz="2500" dirty="0" smtClean="0"/>
              <a:t>: </a:t>
            </a:r>
            <a:r>
              <a:rPr lang="en-US" sz="2500" dirty="0" smtClean="0"/>
              <a:t>___________________________</a:t>
            </a:r>
            <a:endParaRPr lang="en-US" sz="25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0" t="66295" r="35205" b="2180"/>
          <a:stretch/>
        </p:blipFill>
        <p:spPr>
          <a:xfrm>
            <a:off x="381000" y="1143000"/>
            <a:ext cx="2732070" cy="4982638"/>
          </a:xfrm>
          <a:solidFill>
            <a:srgbClr val="00B0F0"/>
          </a:solidFill>
          <a:ln>
            <a:solidFill>
              <a:schemeClr val="accent5">
                <a:shade val="95000"/>
                <a:satMod val="105000"/>
              </a:schemeClr>
            </a:solidFill>
          </a:ln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</a:t>
            </a:r>
            <a:r>
              <a:rPr lang="en-US" altLang="ko-KR" sz="2700" dirty="0">
                <a:solidFill>
                  <a:schemeClr val="bg1"/>
                </a:solidFill>
              </a:rPr>
              <a:t>.</a:t>
            </a:r>
            <a:r>
              <a:rPr lang="en-US" altLang="ko-KR" sz="2700" dirty="0" smtClean="0">
                <a:solidFill>
                  <a:schemeClr val="bg1"/>
                </a:solidFill>
              </a:rPr>
              <a:t> 120  </a:t>
            </a:r>
            <a:r>
              <a:rPr lang="ko-KR" altLang="en-US" sz="2700" dirty="0" smtClean="0">
                <a:solidFill>
                  <a:schemeClr val="bg1"/>
                </a:solidFill>
              </a:rPr>
              <a:t>여러분은 </a:t>
            </a:r>
            <a:r>
              <a:rPr lang="ko-KR" altLang="en-US" sz="2700" dirty="0">
                <a:solidFill>
                  <a:schemeClr val="bg1"/>
                </a:solidFill>
              </a:rPr>
              <a:t>여기서 뭘 해요</a:t>
            </a:r>
            <a:r>
              <a:rPr lang="en-US" altLang="ko-KR" sz="2700" dirty="0" smtClean="0">
                <a:solidFill>
                  <a:schemeClr val="bg1"/>
                </a:solidFill>
              </a:rPr>
              <a:t>? </a:t>
            </a:r>
            <a:r>
              <a:rPr lang="ko-KR" altLang="en-US" sz="2700" dirty="0" smtClean="0">
                <a:solidFill>
                  <a:schemeClr val="bg1"/>
                </a:solidFill>
              </a:rPr>
              <a:t>이야기해 봐요</a:t>
            </a:r>
            <a:r>
              <a:rPr lang="en-US" altLang="ko-KR" sz="2700" dirty="0">
                <a:solidFill>
                  <a:schemeClr val="bg1"/>
                </a:solidFill>
              </a:rPr>
              <a:t>-</a:t>
            </a:r>
            <a:r>
              <a:rPr lang="en-US" altLang="ko-KR" sz="2700" dirty="0" smtClean="0">
                <a:solidFill>
                  <a:schemeClr val="bg1"/>
                </a:solidFill>
              </a:rPr>
              <a:t>2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243905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755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454257" y="801312"/>
            <a:ext cx="5448300" cy="23241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dirty="0"/>
              <a:t>A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교무실</a:t>
            </a:r>
            <a:r>
              <a:rPr lang="ko-KR" altLang="en-US" sz="2400" dirty="0" smtClean="0">
                <a:solidFill>
                  <a:srgbClr val="FF0000"/>
                </a:solidFill>
              </a:rPr>
              <a:t>에서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뭘 해요</a:t>
            </a:r>
            <a:r>
              <a:rPr lang="en-US" altLang="ko-KR" sz="2400" dirty="0"/>
              <a:t>?</a:t>
            </a:r>
          </a:p>
          <a:p>
            <a:endParaRPr lang="en-US" sz="2400" dirty="0"/>
          </a:p>
          <a:p>
            <a:r>
              <a:rPr lang="en-US" sz="2400" dirty="0"/>
              <a:t>B</a:t>
            </a:r>
            <a:r>
              <a:rPr lang="en-US" altLang="ko-KR" sz="2400" dirty="0"/>
              <a:t>: ex</a:t>
            </a:r>
            <a:r>
              <a:rPr lang="en-US" altLang="ko-KR" sz="2400" dirty="0" smtClean="0"/>
              <a:t>) </a:t>
            </a:r>
            <a:r>
              <a:rPr lang="ko-KR" altLang="en-US" sz="2400" dirty="0" smtClean="0"/>
              <a:t>교무실에서 </a:t>
            </a:r>
            <a:r>
              <a:rPr lang="ko-KR" altLang="en-US" sz="2400" dirty="0"/>
              <a:t>선생님이 일을 해요</a:t>
            </a:r>
            <a:r>
              <a:rPr lang="en-US" altLang="ko-KR" sz="2400" dirty="0"/>
              <a:t>.</a:t>
            </a:r>
          </a:p>
          <a:p>
            <a:r>
              <a:rPr lang="en-US" altLang="ko-KR" sz="2400" dirty="0"/>
              <a:t>    1. ________________________</a:t>
            </a:r>
          </a:p>
          <a:p>
            <a:r>
              <a:rPr lang="en-US" sz="2400" dirty="0"/>
              <a:t>    2. </a:t>
            </a:r>
            <a:r>
              <a:rPr lang="en-US" altLang="ko-KR" sz="2400" dirty="0"/>
              <a:t>________________________</a:t>
            </a:r>
          </a:p>
          <a:p>
            <a:endParaRPr lang="en-US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3454257" y="3517115"/>
            <a:ext cx="5448300" cy="2590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dirty="0"/>
              <a:t>A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거실</a:t>
            </a:r>
            <a:r>
              <a:rPr lang="ko-KR" altLang="en-US" sz="2400" dirty="0" smtClean="0">
                <a:solidFill>
                  <a:srgbClr val="FF0000"/>
                </a:solidFill>
              </a:rPr>
              <a:t>에서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뭘 해요</a:t>
            </a:r>
            <a:r>
              <a:rPr lang="en-US" altLang="ko-KR" sz="2400" dirty="0"/>
              <a:t>?</a:t>
            </a:r>
          </a:p>
          <a:p>
            <a:endParaRPr lang="en-US" sz="2400" dirty="0"/>
          </a:p>
          <a:p>
            <a:r>
              <a:rPr lang="en-US" sz="2400" dirty="0"/>
              <a:t>B</a:t>
            </a:r>
            <a:r>
              <a:rPr lang="en-US" altLang="ko-KR" sz="2400" dirty="0" smtClean="0"/>
              <a:t>: 1. ________________________</a:t>
            </a:r>
            <a:endParaRPr lang="en-US" altLang="ko-KR" sz="2400" dirty="0"/>
          </a:p>
          <a:p>
            <a:r>
              <a:rPr lang="en-US" sz="2400" dirty="0"/>
              <a:t>    </a:t>
            </a:r>
            <a:r>
              <a:rPr lang="en-US" sz="2400" dirty="0" smtClean="0"/>
              <a:t> 2. </a:t>
            </a:r>
            <a:r>
              <a:rPr lang="en-US" altLang="ko-KR" sz="2400" dirty="0" smtClean="0"/>
              <a:t>________________________</a:t>
            </a:r>
            <a:endParaRPr lang="en-US" altLang="ko-KR" sz="2400" dirty="0"/>
          </a:p>
          <a:p>
            <a:r>
              <a:rPr lang="en-US" sz="2400" dirty="0"/>
              <a:t>    </a:t>
            </a:r>
            <a:r>
              <a:rPr lang="en-US" sz="2400" dirty="0" smtClean="0"/>
              <a:t> 3. </a:t>
            </a:r>
            <a:r>
              <a:rPr lang="en-US" altLang="ko-KR" sz="2400" dirty="0" smtClean="0"/>
              <a:t>________________________</a:t>
            </a:r>
            <a:endParaRPr lang="en-US" altLang="ko-KR" sz="2400" dirty="0"/>
          </a:p>
          <a:p>
            <a:r>
              <a:rPr lang="en-US" sz="2400" dirty="0"/>
              <a:t>   </a:t>
            </a:r>
            <a:endParaRPr lang="en-US" altLang="ko-KR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2" t="65636" r="6693" b="3016"/>
          <a:stretch/>
        </p:blipFill>
        <p:spPr>
          <a:xfrm>
            <a:off x="284501" y="776530"/>
            <a:ext cx="2895599" cy="5319469"/>
          </a:xfrm>
          <a:solidFill>
            <a:srgbClr val="00B0F0"/>
          </a:solidFill>
          <a:ln>
            <a:solidFill>
              <a:schemeClr val="accent5">
                <a:shade val="95000"/>
                <a:satMod val="105000"/>
              </a:schemeClr>
            </a:solidFill>
          </a:ln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</a:t>
            </a:r>
            <a:r>
              <a:rPr lang="en-US" altLang="ko-KR" sz="2700" dirty="0">
                <a:solidFill>
                  <a:schemeClr val="bg1"/>
                </a:solidFill>
              </a:rPr>
              <a:t>.</a:t>
            </a:r>
            <a:r>
              <a:rPr lang="en-US" altLang="ko-KR" sz="2700" dirty="0" smtClean="0">
                <a:solidFill>
                  <a:schemeClr val="bg1"/>
                </a:solidFill>
              </a:rPr>
              <a:t> 120  </a:t>
            </a:r>
            <a:r>
              <a:rPr lang="ko-KR" altLang="en-US" sz="2700" dirty="0" smtClean="0">
                <a:solidFill>
                  <a:schemeClr val="bg1"/>
                </a:solidFill>
              </a:rPr>
              <a:t>여러분은 </a:t>
            </a:r>
            <a:r>
              <a:rPr lang="ko-KR" altLang="en-US" sz="2700" dirty="0">
                <a:solidFill>
                  <a:schemeClr val="bg1"/>
                </a:solidFill>
              </a:rPr>
              <a:t>여기서 뭘 해요</a:t>
            </a:r>
            <a:r>
              <a:rPr lang="en-US" altLang="ko-KR" sz="2700" dirty="0" smtClean="0">
                <a:solidFill>
                  <a:schemeClr val="bg1"/>
                </a:solidFill>
              </a:rPr>
              <a:t>? </a:t>
            </a:r>
            <a:r>
              <a:rPr lang="ko-KR" altLang="en-US" sz="2700" dirty="0" smtClean="0">
                <a:solidFill>
                  <a:schemeClr val="bg1"/>
                </a:solidFill>
              </a:rPr>
              <a:t>이야기해 봐요</a:t>
            </a:r>
            <a:r>
              <a:rPr lang="en-US" altLang="ko-KR" sz="2700" dirty="0">
                <a:solidFill>
                  <a:schemeClr val="bg1"/>
                </a:solidFill>
              </a:rPr>
              <a:t>-</a:t>
            </a:r>
            <a:r>
              <a:rPr lang="en-US" altLang="ko-KR" sz="2700" dirty="0" smtClean="0">
                <a:solidFill>
                  <a:schemeClr val="bg1"/>
                </a:solidFill>
              </a:rPr>
              <a:t>3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7172177" y="2679057"/>
            <a:ext cx="2044625" cy="2133458"/>
          </a:xfrm>
          <a:prstGeom prst="cloudCallout">
            <a:avLst>
              <a:gd name="adj1" fmla="val -76858"/>
              <a:gd name="adj2" fmla="val 1700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Tip:</a:t>
            </a:r>
            <a:r>
              <a:rPr lang="ko-KR" altLang="en-US" sz="1400" dirty="0">
                <a:solidFill>
                  <a:schemeClr val="tx1"/>
                </a:solidFill>
              </a:rPr>
              <a:t>선생님이</a:t>
            </a:r>
            <a:r>
              <a:rPr lang="en-US" altLang="ko-KR" sz="1400" dirty="0">
                <a:solidFill>
                  <a:schemeClr val="tx1"/>
                </a:solidFill>
              </a:rPr>
              <a:t>A,</a:t>
            </a:r>
            <a:r>
              <a:rPr lang="ko-KR" altLang="en-US" sz="1400" dirty="0">
                <a:solidFill>
                  <a:schemeClr val="tx1"/>
                </a:solidFill>
              </a:rPr>
              <a:t>학생이 </a:t>
            </a:r>
            <a:r>
              <a:rPr lang="en-US" altLang="ko-KR" sz="1400" dirty="0">
                <a:solidFill>
                  <a:schemeClr val="tx1"/>
                </a:solidFill>
              </a:rPr>
              <a:t>B.</a:t>
            </a:r>
          </a:p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여러 학생에게 물어보고 말하는 문장을 써 준다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243905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10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3855"/>
            <a:ext cx="8229600" cy="6400800"/>
          </a:xfrm>
        </p:spPr>
        <p:txBody>
          <a:bodyPr>
            <a:normAutofit/>
          </a:bodyPr>
          <a:lstStyle/>
          <a:p>
            <a:pPr algn="l"/>
            <a:r>
              <a:rPr lang="en-US" altLang="ko-KR" sz="3300" b="1" dirty="0">
                <a:solidFill>
                  <a:srgbClr val="FF0000"/>
                </a:solidFill>
              </a:rPr>
              <a:t/>
            </a:r>
            <a:br>
              <a:rPr lang="en-US" altLang="ko-KR" sz="3300" b="1" dirty="0">
                <a:solidFill>
                  <a:srgbClr val="FF0000"/>
                </a:solidFill>
              </a:rPr>
            </a:b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endParaRPr lang="en-US" sz="2800" b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2" t="61656" r="20309" b="13707"/>
          <a:stretch/>
        </p:blipFill>
        <p:spPr>
          <a:xfrm rot="10800000">
            <a:off x="269733" y="719447"/>
            <a:ext cx="8542812" cy="3412607"/>
          </a:xfrm>
          <a:ln>
            <a:solidFill>
              <a:srgbClr val="00B0F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69732" y="4175515"/>
            <a:ext cx="8674907" cy="1908215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tx1"/>
                </a:solidFill>
              </a:rPr>
              <a:t>1</a:t>
            </a:r>
            <a:r>
              <a:rPr lang="en-US" sz="2500" dirty="0" smtClean="0">
                <a:solidFill>
                  <a:schemeClr val="tx1"/>
                </a:solidFill>
              </a:rPr>
              <a:t>.</a:t>
            </a:r>
            <a:r>
              <a:rPr lang="ko-KR" altLang="en-US" sz="2000" dirty="0" smtClean="0">
                <a:solidFill>
                  <a:schemeClr val="tx1"/>
                </a:solidFill>
              </a:rPr>
              <a:t>제이슨은 </a:t>
            </a:r>
            <a:r>
              <a:rPr lang="ko-KR" altLang="en-US" sz="2000" dirty="0">
                <a:solidFill>
                  <a:schemeClr val="tx1"/>
                </a:solidFill>
              </a:rPr>
              <a:t>어디에 가요</a:t>
            </a:r>
            <a:r>
              <a:rPr lang="en-US" altLang="ko-KR" sz="2000" dirty="0">
                <a:solidFill>
                  <a:schemeClr val="tx1"/>
                </a:solidFill>
              </a:rPr>
              <a:t>? </a:t>
            </a:r>
            <a:r>
              <a:rPr lang="ko-KR" altLang="en-US" sz="2000" dirty="0">
                <a:solidFill>
                  <a:schemeClr val="tx1"/>
                </a:solidFill>
              </a:rPr>
              <a:t>거기에서 뭘 해요</a:t>
            </a:r>
            <a:r>
              <a:rPr lang="en-US" altLang="ko-KR" sz="2000" dirty="0">
                <a:solidFill>
                  <a:schemeClr val="tx1"/>
                </a:solidFill>
              </a:rPr>
              <a:t>?</a:t>
            </a:r>
          </a:p>
          <a:p>
            <a:r>
              <a:rPr lang="en-US" altLang="ko-KR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ko-KR" altLang="en-US" sz="2500" dirty="0">
                <a:solidFill>
                  <a:srgbClr val="00B0F0"/>
                </a:solidFill>
                <a:sym typeface="Wingdings" panose="05000000000000000000" pitchFamily="2" charset="2"/>
              </a:rPr>
              <a:t>제이슨은 체육관에 가요</a:t>
            </a:r>
            <a:r>
              <a:rPr lang="en-US" altLang="ko-KR" sz="2500" dirty="0">
                <a:solidFill>
                  <a:srgbClr val="00B0F0"/>
                </a:solidFill>
                <a:sym typeface="Wingdings" panose="05000000000000000000" pitchFamily="2" charset="2"/>
              </a:rPr>
              <a:t>.</a:t>
            </a:r>
            <a:r>
              <a:rPr lang="ko-KR" altLang="en-US" sz="2500" dirty="0">
                <a:solidFill>
                  <a:srgbClr val="00B0F0"/>
                </a:solidFill>
                <a:sym typeface="Wingdings" panose="05000000000000000000" pitchFamily="2" charset="2"/>
              </a:rPr>
              <a:t>체육관에서 농구를 해요</a:t>
            </a:r>
            <a:r>
              <a:rPr lang="en-US" altLang="ko-KR" sz="2500" dirty="0">
                <a:solidFill>
                  <a:srgbClr val="00B0F0"/>
                </a:solidFill>
                <a:sym typeface="Wingdings" panose="05000000000000000000" pitchFamily="2" charset="2"/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2500" dirty="0">
                <a:solidFill>
                  <a:schemeClr val="tx1"/>
                </a:solidFill>
              </a:rPr>
              <a:t>2</a:t>
            </a:r>
            <a:r>
              <a:rPr lang="en-US" sz="2500" dirty="0" smtClean="0">
                <a:solidFill>
                  <a:schemeClr val="tx1"/>
                </a:solidFill>
              </a:rPr>
              <a:t>.</a:t>
            </a:r>
            <a:r>
              <a:rPr lang="ko-KR" altLang="en-US" sz="2000" dirty="0" smtClean="0">
                <a:solidFill>
                  <a:schemeClr val="tx1"/>
                </a:solidFill>
              </a:rPr>
              <a:t>유나는 </a:t>
            </a:r>
            <a:r>
              <a:rPr lang="ko-KR" altLang="en-US" sz="2000" dirty="0">
                <a:solidFill>
                  <a:schemeClr val="tx1"/>
                </a:solidFill>
              </a:rPr>
              <a:t>어디에 가요</a:t>
            </a:r>
            <a:r>
              <a:rPr lang="en-US" altLang="ko-KR" sz="2000" dirty="0">
                <a:solidFill>
                  <a:schemeClr val="tx1"/>
                </a:solidFill>
              </a:rPr>
              <a:t>? </a:t>
            </a:r>
            <a:r>
              <a:rPr lang="ko-KR" altLang="en-US" sz="2000" dirty="0">
                <a:solidFill>
                  <a:schemeClr val="tx1"/>
                </a:solidFill>
              </a:rPr>
              <a:t>거기에서 뭘 해요</a:t>
            </a:r>
            <a:r>
              <a:rPr lang="en-US" altLang="ko-KR" sz="2000" dirty="0">
                <a:solidFill>
                  <a:schemeClr val="tx1"/>
                </a:solidFill>
              </a:rPr>
              <a:t>?</a:t>
            </a:r>
          </a:p>
          <a:p>
            <a:r>
              <a:rPr lang="en-US" altLang="ko-KR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ko-KR" altLang="en-US" sz="2500" dirty="0">
                <a:solidFill>
                  <a:srgbClr val="00B0F0"/>
                </a:solidFill>
                <a:sym typeface="Wingdings" panose="05000000000000000000" pitchFamily="2" charset="2"/>
              </a:rPr>
              <a:t>유나는 아이스크림 가게에 가요</a:t>
            </a:r>
            <a:r>
              <a:rPr lang="en-US" altLang="ko-KR" sz="2500" dirty="0">
                <a:solidFill>
                  <a:srgbClr val="00B0F0"/>
                </a:solidFill>
                <a:sym typeface="Wingdings" panose="05000000000000000000" pitchFamily="2" charset="2"/>
              </a:rPr>
              <a:t>. </a:t>
            </a:r>
            <a:r>
              <a:rPr lang="ko-KR" altLang="en-US" sz="2500" dirty="0">
                <a:solidFill>
                  <a:srgbClr val="00B0F0"/>
                </a:solidFill>
                <a:sym typeface="Wingdings" panose="05000000000000000000" pitchFamily="2" charset="2"/>
              </a:rPr>
              <a:t>아이스크림을 사요</a:t>
            </a:r>
            <a:r>
              <a:rPr lang="en-US" altLang="ko-KR" sz="2500" dirty="0">
                <a:solidFill>
                  <a:schemeClr val="bg1"/>
                </a:solidFill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P. 121  </a:t>
            </a:r>
            <a:r>
              <a:rPr lang="ko-KR" altLang="en-US" sz="2800" dirty="0" smtClean="0">
                <a:solidFill>
                  <a:schemeClr val="bg1"/>
                </a:solidFill>
              </a:rPr>
              <a:t>읽고 </a:t>
            </a:r>
            <a:r>
              <a:rPr lang="ko-KR" altLang="en-US" sz="2800" dirty="0">
                <a:solidFill>
                  <a:schemeClr val="bg1"/>
                </a:solidFill>
              </a:rPr>
              <a:t>질문에 대답해 </a:t>
            </a:r>
            <a:r>
              <a:rPr lang="ko-KR" altLang="en-US" sz="2800" dirty="0" smtClean="0">
                <a:solidFill>
                  <a:schemeClr val="bg1"/>
                </a:solidFill>
              </a:rPr>
              <a:t>보세요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14과 p 1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021" y="-28859"/>
            <a:ext cx="1275657" cy="1358437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7308927" y="3975719"/>
            <a:ext cx="1835073" cy="1621971"/>
          </a:xfrm>
          <a:prstGeom prst="cloudCallout">
            <a:avLst>
              <a:gd name="adj1" fmla="val -63630"/>
              <a:gd name="adj2" fmla="val 3901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Tip:</a:t>
            </a:r>
            <a:r>
              <a:rPr lang="ko-KR" altLang="en-US" sz="1200" dirty="0">
                <a:solidFill>
                  <a:schemeClr val="tx1"/>
                </a:solidFill>
              </a:rPr>
              <a:t>슬라이드쇼에서 소리만 먼저 </a:t>
            </a:r>
            <a:r>
              <a:rPr lang="ko-KR" altLang="en-US" sz="1200" dirty="0" smtClean="0">
                <a:solidFill>
                  <a:schemeClr val="tx1"/>
                </a:solidFill>
              </a:rPr>
              <a:t>들려</a:t>
            </a:r>
            <a:r>
              <a:rPr lang="ko-KR" altLang="en-US" sz="1200" dirty="0">
                <a:solidFill>
                  <a:schemeClr val="tx1"/>
                </a:solidFill>
              </a:rPr>
              <a:t>준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후에  순차 클릭하여 답 확인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73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5" t="27306" r="15946" b="56165"/>
          <a:stretch/>
        </p:blipFill>
        <p:spPr>
          <a:xfrm rot="10800000">
            <a:off x="228600" y="1828799"/>
            <a:ext cx="2743200" cy="3809999"/>
          </a:xfrm>
          <a:ln>
            <a:solidFill>
              <a:schemeClr val="accent5">
                <a:shade val="95000"/>
                <a:satMod val="105000"/>
              </a:schemeClr>
            </a:solidFill>
          </a:ln>
        </p:spPr>
      </p:pic>
      <p:sp>
        <p:nvSpPr>
          <p:cNvPr id="7" name="Oval 6"/>
          <p:cNvSpPr/>
          <p:nvPr/>
        </p:nvSpPr>
        <p:spPr>
          <a:xfrm>
            <a:off x="3124200" y="1600200"/>
            <a:ext cx="5638800" cy="3962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38600" y="2348060"/>
            <a:ext cx="4114800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운동장이 집 옆에 있어요</a:t>
            </a:r>
            <a:r>
              <a:rPr lang="en-US" altLang="ko-KR" sz="2500" dirty="0"/>
              <a:t>.</a:t>
            </a:r>
          </a:p>
          <a:p>
            <a:endParaRPr lang="en-US" sz="2500" dirty="0"/>
          </a:p>
          <a:p>
            <a:pPr>
              <a:lnSpc>
                <a:spcPct val="150000"/>
              </a:lnSpc>
            </a:pPr>
            <a:r>
              <a:rPr lang="ko-KR" altLang="en-US" sz="2500" b="1" u="sng" dirty="0">
                <a:solidFill>
                  <a:srgbClr val="0070C0"/>
                </a:solidFill>
              </a:rPr>
              <a:t>민수는 운동장에 가요</a:t>
            </a:r>
            <a:r>
              <a:rPr lang="en-US" altLang="ko-KR" sz="2500" b="1" u="sng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500" b="1" u="sng" dirty="0">
                <a:solidFill>
                  <a:srgbClr val="0070C0"/>
                </a:solidFill>
              </a:rPr>
              <a:t>운동장에서 줄넘기를 해요</a:t>
            </a:r>
            <a:r>
              <a:rPr lang="en-US" altLang="ko-KR" sz="2500" b="1" u="sng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500" b="1" u="sng" dirty="0">
                <a:solidFill>
                  <a:srgbClr val="0070C0"/>
                </a:solidFill>
              </a:rPr>
              <a:t>민수는 줄넘기를 좋아해요</a:t>
            </a:r>
            <a:r>
              <a:rPr lang="en-US" altLang="ko-KR" sz="2500" u="sng" dirty="0">
                <a:solidFill>
                  <a:srgbClr val="0070C0"/>
                </a:solidFill>
              </a:rPr>
              <a:t>.</a:t>
            </a:r>
            <a:r>
              <a:rPr lang="en-US" altLang="ko-KR" u="sng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25730" y="1"/>
            <a:ext cx="91440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endParaRPr kumimoji="1" lang="en-US" altLang="ko-KR" dirty="0">
              <a:solidFill>
                <a:schemeClr val="bg1"/>
              </a:solidFill>
            </a:endParaRPr>
          </a:p>
          <a:p>
            <a:r>
              <a:rPr lang="en-US" sz="3300" dirty="0" smtClean="0">
                <a:solidFill>
                  <a:schemeClr val="bg1"/>
                </a:solidFill>
              </a:rPr>
              <a:t>P. 121  </a:t>
            </a:r>
            <a:r>
              <a:rPr lang="ko-KR" altLang="en-US" sz="3300" dirty="0" smtClean="0">
                <a:solidFill>
                  <a:schemeClr val="bg1"/>
                </a:solidFill>
              </a:rPr>
              <a:t>그림을 </a:t>
            </a:r>
            <a:r>
              <a:rPr lang="ko-KR" altLang="en-US" sz="3300" dirty="0">
                <a:solidFill>
                  <a:schemeClr val="bg1"/>
                </a:solidFill>
              </a:rPr>
              <a:t>보고 위의 </a:t>
            </a:r>
            <a:r>
              <a:rPr lang="ko-KR" altLang="en-US" sz="3300" dirty="0" smtClean="0">
                <a:solidFill>
                  <a:schemeClr val="bg1"/>
                </a:solidFill>
              </a:rPr>
              <a:t>글처럼 써 보세요</a:t>
            </a:r>
            <a:r>
              <a:rPr lang="en-US" altLang="ko-KR" sz="3300" dirty="0">
                <a:solidFill>
                  <a:schemeClr val="bg1"/>
                </a:solidFill>
              </a:rPr>
              <a:t>-1</a:t>
            </a:r>
            <a:endParaRPr lang="en-US" sz="3300" dirty="0">
              <a:solidFill>
                <a:schemeClr val="bg1"/>
              </a:solidFill>
            </a:endParaRPr>
          </a:p>
          <a:p>
            <a:pPr algn="l"/>
            <a:endParaRPr lang="en-US" sz="2900" dirty="0">
              <a:solidFill>
                <a:schemeClr val="bg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80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900"/>
                                  </p:stCondLst>
                                  <p:iterate type="wd">
                                    <p:tmAbs val="1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t="3333" r="8059" b="40000"/>
          <a:stretch/>
        </p:blipFill>
        <p:spPr>
          <a:xfrm>
            <a:off x="1828800" y="763779"/>
            <a:ext cx="5562600" cy="5605900"/>
          </a:xfrm>
          <a:prstGeom prst="rect">
            <a:avLst/>
          </a:prstGeom>
          <a:solidFill>
            <a:srgbClr val="DEEBF7"/>
          </a:solidFill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ko-KR" altLang="en-US" sz="2800" dirty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>
                <a:solidFill>
                  <a:schemeClr val="bg1"/>
                </a:solidFill>
              </a:rPr>
              <a:t>P.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116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2800" dirty="0">
                <a:solidFill>
                  <a:schemeClr val="bg1"/>
                </a:solidFill>
              </a:rPr>
              <a:t>펴세요</a:t>
            </a:r>
            <a:r>
              <a:rPr kumimoji="1" lang="en-US" altLang="ko-KR" sz="2800" dirty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200400" y="1600200"/>
            <a:ext cx="5579806" cy="3962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38600" y="2348060"/>
            <a:ext cx="4114800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공원이 집 옆에 있어요</a:t>
            </a:r>
            <a:r>
              <a:rPr lang="en-US" altLang="ko-KR" sz="2500" dirty="0"/>
              <a:t>.</a:t>
            </a:r>
          </a:p>
          <a:p>
            <a:endParaRPr lang="en-US" sz="2500" dirty="0"/>
          </a:p>
          <a:p>
            <a:pPr>
              <a:lnSpc>
                <a:spcPct val="150000"/>
              </a:lnSpc>
            </a:pPr>
            <a:r>
              <a:rPr lang="ko-KR" altLang="en-US" sz="2500" b="1" u="sng" dirty="0">
                <a:solidFill>
                  <a:srgbClr val="0070C0"/>
                </a:solidFill>
              </a:rPr>
              <a:t>세라는 공원에 가요</a:t>
            </a:r>
            <a:r>
              <a:rPr lang="en-US" altLang="ko-KR" sz="2500" b="1" u="sng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500" b="1" u="sng" dirty="0">
                <a:solidFill>
                  <a:srgbClr val="0070C0"/>
                </a:solidFill>
              </a:rPr>
              <a:t>공원에서 친구를 만나요</a:t>
            </a:r>
            <a:r>
              <a:rPr lang="en-US" altLang="ko-KR" sz="2500" b="1" u="sng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500" b="1" u="sng" dirty="0">
                <a:solidFill>
                  <a:srgbClr val="0070C0"/>
                </a:solidFill>
              </a:rPr>
              <a:t>세라는 친구를 좋아해요</a:t>
            </a:r>
            <a:r>
              <a:rPr lang="en-US" altLang="ko-KR" sz="2500" u="sng" dirty="0">
                <a:solidFill>
                  <a:srgbClr val="0070C0"/>
                </a:solidFill>
              </a:rPr>
              <a:t>.</a:t>
            </a:r>
            <a:r>
              <a:rPr lang="en-US" altLang="ko-KR" u="sng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25730" y="1"/>
            <a:ext cx="91440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endParaRPr kumimoji="1" lang="en-US" altLang="ko-KR" dirty="0">
              <a:solidFill>
                <a:schemeClr val="bg1"/>
              </a:solidFill>
            </a:endParaRPr>
          </a:p>
          <a:p>
            <a:r>
              <a:rPr lang="en-US" sz="3300" dirty="0" smtClean="0">
                <a:solidFill>
                  <a:schemeClr val="bg1"/>
                </a:solidFill>
              </a:rPr>
              <a:t>P. 121  </a:t>
            </a:r>
            <a:r>
              <a:rPr lang="ko-KR" altLang="en-US" sz="3300" dirty="0" smtClean="0">
                <a:solidFill>
                  <a:schemeClr val="bg1"/>
                </a:solidFill>
              </a:rPr>
              <a:t>그림을 </a:t>
            </a:r>
            <a:r>
              <a:rPr lang="ko-KR" altLang="en-US" sz="3300" dirty="0">
                <a:solidFill>
                  <a:schemeClr val="bg1"/>
                </a:solidFill>
              </a:rPr>
              <a:t>보고 위의 </a:t>
            </a:r>
            <a:r>
              <a:rPr lang="ko-KR" altLang="en-US" sz="3300" dirty="0" smtClean="0">
                <a:solidFill>
                  <a:schemeClr val="bg1"/>
                </a:solidFill>
              </a:rPr>
              <a:t>글처럼 써 보세요</a:t>
            </a:r>
            <a:r>
              <a:rPr lang="en-US" altLang="ko-KR" sz="3300" dirty="0">
                <a:solidFill>
                  <a:schemeClr val="bg1"/>
                </a:solidFill>
              </a:rPr>
              <a:t>-2</a:t>
            </a:r>
            <a:endParaRPr lang="en-US" sz="3300" dirty="0">
              <a:solidFill>
                <a:schemeClr val="bg1"/>
              </a:solidFill>
            </a:endParaRPr>
          </a:p>
          <a:p>
            <a:pPr algn="l"/>
            <a:endParaRPr lang="en-US" sz="2900" dirty="0">
              <a:solidFill>
                <a:schemeClr val="bg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3" t="10043" r="16975" b="73611"/>
          <a:stretch/>
        </p:blipFill>
        <p:spPr>
          <a:xfrm rot="10800000">
            <a:off x="380998" y="1676400"/>
            <a:ext cx="2667001" cy="3886200"/>
          </a:xfrm>
          <a:ln>
            <a:solidFill>
              <a:schemeClr val="accent5">
                <a:shade val="95000"/>
                <a:satMod val="10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882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90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4" t="18413" r="11546" b="5378"/>
          <a:stretch/>
        </p:blipFill>
        <p:spPr>
          <a:xfrm>
            <a:off x="609600" y="990600"/>
            <a:ext cx="8001000" cy="54102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22889" y="0"/>
            <a:ext cx="9144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endParaRPr kumimoji="1" lang="en-US" altLang="ko-KR" dirty="0">
              <a:solidFill>
                <a:schemeClr val="bg1"/>
              </a:solidFill>
            </a:endParaRPr>
          </a:p>
          <a:p>
            <a:r>
              <a:rPr lang="en-US" sz="4200" dirty="0" smtClean="0">
                <a:solidFill>
                  <a:schemeClr val="bg1"/>
                </a:solidFill>
              </a:rPr>
              <a:t>P. 122  </a:t>
            </a:r>
            <a:r>
              <a:rPr lang="ko-KR" altLang="en-US" sz="4200" dirty="0" smtClean="0">
                <a:solidFill>
                  <a:schemeClr val="bg1"/>
                </a:solidFill>
              </a:rPr>
              <a:t>함께 해요  </a:t>
            </a:r>
            <a:r>
              <a:rPr lang="en-US" altLang="ko-KR" sz="4200" dirty="0" smtClean="0">
                <a:solidFill>
                  <a:schemeClr val="bg1"/>
                </a:solidFill>
              </a:rPr>
              <a:t>Join </a:t>
            </a:r>
            <a:r>
              <a:rPr lang="en-US" altLang="ko-KR" sz="4200" dirty="0">
                <a:solidFill>
                  <a:schemeClr val="bg1"/>
                </a:solidFill>
              </a:rPr>
              <a:t>Us -</a:t>
            </a:r>
            <a:r>
              <a:rPr lang="ko-KR" altLang="en-US" sz="4200" dirty="0">
                <a:solidFill>
                  <a:schemeClr val="bg1"/>
                </a:solidFill>
              </a:rPr>
              <a:t>어디에서 뭘 해요</a:t>
            </a:r>
            <a:r>
              <a:rPr lang="en-US" altLang="ko-KR" sz="4200" dirty="0">
                <a:solidFill>
                  <a:schemeClr val="bg1"/>
                </a:solidFill>
              </a:rPr>
              <a:t>?</a:t>
            </a:r>
            <a:endParaRPr lang="en-US" sz="4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7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7" t="34676" r="18145" b="10389"/>
          <a:stretch/>
        </p:blipFill>
        <p:spPr>
          <a:xfrm rot="10800000">
            <a:off x="533400" y="820511"/>
            <a:ext cx="8001000" cy="5351689"/>
          </a:xfr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76200" y="0"/>
            <a:ext cx="9144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endParaRPr kumimoji="1" lang="en-US" altLang="ko-KR" dirty="0">
              <a:solidFill>
                <a:schemeClr val="bg1"/>
              </a:solidFill>
            </a:endParaRPr>
          </a:p>
          <a:p>
            <a:r>
              <a:rPr lang="en-US" sz="4200" dirty="0" smtClean="0">
                <a:solidFill>
                  <a:schemeClr val="bg1"/>
                </a:solidFill>
              </a:rPr>
              <a:t>P. 123  </a:t>
            </a:r>
            <a:r>
              <a:rPr lang="ko-KR" altLang="en-US" sz="4200" dirty="0" smtClean="0">
                <a:solidFill>
                  <a:schemeClr val="bg1"/>
                </a:solidFill>
              </a:rPr>
              <a:t>문화를 </a:t>
            </a:r>
            <a:r>
              <a:rPr lang="ko-KR" altLang="en-US" sz="4200" dirty="0">
                <a:solidFill>
                  <a:schemeClr val="bg1"/>
                </a:solidFill>
              </a:rPr>
              <a:t>배워요 </a:t>
            </a:r>
            <a:r>
              <a:rPr lang="en-US" altLang="ko-KR" sz="4200" dirty="0">
                <a:solidFill>
                  <a:schemeClr val="bg1"/>
                </a:solidFill>
              </a:rPr>
              <a:t>Let’s Learn Culture</a:t>
            </a:r>
            <a:endParaRPr lang="en-US" sz="42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905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0676" r="17149" b="68010"/>
          <a:stretch/>
        </p:blipFill>
        <p:spPr>
          <a:xfrm rot="10800000">
            <a:off x="317091" y="914400"/>
            <a:ext cx="6029665" cy="495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ounded Rectangle 11"/>
          <p:cNvSpPr/>
          <p:nvPr/>
        </p:nvSpPr>
        <p:spPr>
          <a:xfrm>
            <a:off x="228600" y="274638"/>
            <a:ext cx="3657600" cy="4111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dirty="0" smtClean="0"/>
              <a:t>P. 123  </a:t>
            </a:r>
            <a:r>
              <a:rPr lang="ko-KR" altLang="en-US" sz="2500" dirty="0" smtClean="0"/>
              <a:t>문화를 </a:t>
            </a:r>
            <a:r>
              <a:rPr lang="ko-KR" altLang="en-US" sz="2500" dirty="0"/>
              <a:t>배워요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3" t="80336" r="26581" b="10389"/>
          <a:stretch/>
        </p:blipFill>
        <p:spPr>
          <a:xfrm rot="10800000">
            <a:off x="3985289" y="297109"/>
            <a:ext cx="5181600" cy="1252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629399" y="4953000"/>
            <a:ext cx="2317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https://www.youtube.com/watch?v=umfHtYe0kW0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7391400" y="4419600"/>
            <a:ext cx="457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77001" y="3886200"/>
            <a:ext cx="2438398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추억의 </a:t>
            </a:r>
            <a:r>
              <a:rPr lang="ko-KR" altLang="en-US" dirty="0" smtClean="0"/>
              <a:t>가을 운동회</a:t>
            </a: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518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14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숙제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8" y="1371600"/>
            <a:ext cx="8686800" cy="45259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4000" b="1" dirty="0"/>
              <a:t>“</a:t>
            </a:r>
            <a:r>
              <a:rPr kumimoji="1" lang="en-US" altLang="ko-KR" sz="4000" b="1" dirty="0" smtClean="0"/>
              <a:t>14</a:t>
            </a:r>
            <a:r>
              <a:rPr kumimoji="1" lang="ko-KR" altLang="en-US" sz="4000" b="1" dirty="0" smtClean="0"/>
              <a:t>과 </a:t>
            </a:r>
            <a:r>
              <a:rPr kumimoji="1" lang="ko-KR" altLang="en-US" sz="4000" b="1" dirty="0"/>
              <a:t>체육관에서 농구를 해요</a:t>
            </a:r>
            <a:r>
              <a:rPr kumimoji="1" lang="en-US" altLang="ko-KR" sz="4000" b="1" dirty="0"/>
              <a:t>”</a:t>
            </a:r>
          </a:p>
          <a:p>
            <a:pPr marL="0" indent="0" algn="ctr">
              <a:buNone/>
              <a:defRPr/>
            </a:pPr>
            <a:endParaRPr lang="tr-TR" dirty="0"/>
          </a:p>
          <a:p>
            <a:pPr marL="0" indent="0" algn="ctr">
              <a:buNone/>
              <a:defRPr/>
            </a:pPr>
            <a:r>
              <a:rPr lang="ko-KR" altLang="en-US" sz="2800" dirty="0">
                <a:solidFill>
                  <a:srgbClr val="00B0F0"/>
                </a:solidFill>
              </a:rPr>
              <a:t>퀴즐렛 </a:t>
            </a:r>
            <a:r>
              <a:rPr lang="en-US" altLang="ko-KR" sz="2800" dirty="0" smtClean="0">
                <a:solidFill>
                  <a:srgbClr val="00B0F0"/>
                </a:solidFill>
              </a:rPr>
              <a:t>14</a:t>
            </a:r>
            <a:r>
              <a:rPr lang="ko-KR" altLang="en-US" sz="2800" dirty="0" smtClean="0">
                <a:solidFill>
                  <a:srgbClr val="00B0F0"/>
                </a:solidFill>
              </a:rPr>
              <a:t>과 </a:t>
            </a:r>
            <a:r>
              <a:rPr lang="en-US" altLang="ko-KR" sz="2800" dirty="0">
                <a:solidFill>
                  <a:srgbClr val="00B0F0"/>
                </a:solidFill>
              </a:rPr>
              <a:t>‘</a:t>
            </a:r>
            <a:r>
              <a:rPr lang="ko-KR" altLang="en-US" sz="2800" dirty="0">
                <a:solidFill>
                  <a:srgbClr val="00B0F0"/>
                </a:solidFill>
              </a:rPr>
              <a:t>체육관에서 농구를 해요</a:t>
            </a:r>
            <a:r>
              <a:rPr lang="en-US" altLang="ko-KR" sz="2800" dirty="0">
                <a:solidFill>
                  <a:srgbClr val="00B0F0"/>
                </a:solidFill>
              </a:rPr>
              <a:t>’ </a:t>
            </a:r>
            <a:r>
              <a:rPr lang="ko-KR" altLang="en-US" sz="2800" dirty="0">
                <a:solidFill>
                  <a:srgbClr val="00B0F0"/>
                </a:solidFill>
              </a:rPr>
              <a:t>바로가기 </a:t>
            </a:r>
            <a:r>
              <a:rPr lang="ko-KR" altLang="en-US" sz="2800" dirty="0" smtClean="0">
                <a:solidFill>
                  <a:srgbClr val="00B0F0"/>
                </a:solidFill>
              </a:rPr>
              <a:t>링크</a:t>
            </a:r>
            <a:endParaRPr lang="en-US" altLang="ko-KR" sz="2800" dirty="0" smtClean="0">
              <a:solidFill>
                <a:srgbClr val="00B0F0"/>
              </a:solidFill>
            </a:endParaRPr>
          </a:p>
          <a:p>
            <a:pPr marL="0" indent="0" algn="ctr">
              <a:lnSpc>
                <a:spcPct val="200000"/>
              </a:lnSpc>
              <a:buNone/>
              <a:defRPr/>
            </a:pPr>
            <a:r>
              <a:rPr lang="en-US" altLang="ko-KR" sz="2400" dirty="0">
                <a:hlinkClick r:id="rId3"/>
              </a:rPr>
              <a:t>https://quizlet.com/503960264/naks  14-1</a:t>
            </a:r>
            <a:endParaRPr lang="en-US" sz="2400" dirty="0"/>
          </a:p>
          <a:p>
            <a:pPr marL="0" indent="0" algn="ctr">
              <a:lnSpc>
                <a:spcPct val="200000"/>
              </a:lnSpc>
              <a:buNone/>
              <a:defRPr/>
            </a:pPr>
            <a:r>
              <a:rPr kumimoji="1" lang="en-US" altLang="ko-KR" sz="2400" dirty="0">
                <a:hlinkClick r:id="rId4"/>
              </a:rPr>
              <a:t>https://quizlet.com/503960461/naks_14-2</a:t>
            </a:r>
            <a:endParaRPr lang="en-US" sz="2400" dirty="0"/>
          </a:p>
          <a:p>
            <a:pPr marL="0" indent="0" algn="ctr">
              <a:buNone/>
              <a:defRPr/>
            </a:pPr>
            <a:endParaRPr lang="en-US" altLang="ko-KR" sz="2800" dirty="0">
              <a:hlinkClick r:id="rId5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24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42900" y="304800"/>
            <a:ext cx="28575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work book </a:t>
            </a:r>
            <a:r>
              <a:rPr lang="en-US" altLang="ko-KR" sz="2500" dirty="0" smtClean="0">
                <a:solidFill>
                  <a:schemeClr val="bg1"/>
                </a:solidFill>
              </a:rPr>
              <a:t>P. </a:t>
            </a:r>
            <a:r>
              <a:rPr lang="en-US" altLang="ko-KR" sz="2500" dirty="0">
                <a:solidFill>
                  <a:schemeClr val="bg1"/>
                </a:solidFill>
              </a:rPr>
              <a:t>56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 t="28475" r="15785" b="6847"/>
          <a:stretch/>
        </p:blipFill>
        <p:spPr>
          <a:xfrm>
            <a:off x="342900" y="914400"/>
            <a:ext cx="7924800" cy="5257800"/>
          </a:xfr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209800" y="1739384"/>
            <a:ext cx="2590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농구를 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268" y="5753100"/>
            <a:ext cx="2590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아이스크림을 사다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5334000"/>
            <a:ext cx="2590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축구를 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7068" y="3429000"/>
            <a:ext cx="2590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줄넘기를 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3168" y="4343400"/>
            <a:ext cx="237203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달리기를 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331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152399" y="152400"/>
            <a:ext cx="35052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 </a:t>
            </a:r>
            <a:r>
              <a:rPr lang="en-US" altLang="ko-KR" sz="2500" dirty="0">
                <a:solidFill>
                  <a:schemeClr val="bg1"/>
                </a:solidFill>
              </a:rPr>
              <a:t> work book P. 57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5" t="2349" r="17318" b="14141"/>
          <a:stretch/>
        </p:blipFill>
        <p:spPr>
          <a:xfrm rot="10800000">
            <a:off x="495300" y="629454"/>
            <a:ext cx="2971800" cy="60719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17514" y="611079"/>
            <a:ext cx="494548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A:</a:t>
            </a:r>
            <a:r>
              <a:rPr lang="ko-KR" altLang="en-US" dirty="0"/>
              <a:t>뭘 해요</a:t>
            </a:r>
            <a:r>
              <a:rPr lang="en-US" altLang="ko-KR" dirty="0"/>
              <a:t>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B:</a:t>
            </a:r>
            <a:r>
              <a:rPr lang="ko-KR" altLang="en-US" u="sng" dirty="0"/>
              <a:t>교무실에서 선생님을 만나요</a:t>
            </a:r>
            <a:r>
              <a:rPr lang="en-US" altLang="ko-KR" dirty="0" smtClean="0"/>
              <a:t>. </a:t>
            </a:r>
            <a:r>
              <a:rPr lang="en-US" dirty="0"/>
              <a:t>(</a:t>
            </a:r>
            <a:r>
              <a:rPr lang="ko-KR" altLang="en-US" dirty="0"/>
              <a:t>교무실</a:t>
            </a:r>
            <a:r>
              <a:rPr lang="en-US" altLang="ko-KR" dirty="0"/>
              <a:t>,</a:t>
            </a:r>
            <a:r>
              <a:rPr lang="ko-KR" altLang="en-US" dirty="0"/>
              <a:t>선생님</a:t>
            </a:r>
            <a:r>
              <a:rPr lang="en-US" altLang="ko-KR" dirty="0"/>
              <a:t>)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</a:t>
            </a:r>
            <a:r>
              <a:rPr lang="en-US" dirty="0" smtClean="0"/>
              <a:t>       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18587" y="1626045"/>
            <a:ext cx="5125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A:</a:t>
            </a:r>
            <a:r>
              <a:rPr lang="ko-KR" altLang="en-US" dirty="0"/>
              <a:t>뭘 해요</a:t>
            </a:r>
            <a:r>
              <a:rPr lang="en-US" altLang="ko-KR" dirty="0"/>
              <a:t>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B</a:t>
            </a:r>
            <a:r>
              <a:rPr lang="en-US" dirty="0" smtClean="0"/>
              <a:t>:___________________________  (</a:t>
            </a:r>
            <a:r>
              <a:rPr lang="ko-KR" altLang="en-US" dirty="0" smtClean="0"/>
              <a:t>도서관</a:t>
            </a:r>
            <a:r>
              <a:rPr lang="en-US" altLang="ko-KR" dirty="0" smtClean="0"/>
              <a:t>,</a:t>
            </a:r>
            <a:r>
              <a:rPr lang="ko-KR" altLang="en-US" dirty="0" smtClean="0"/>
              <a:t>책</a:t>
            </a:r>
            <a:r>
              <a:rPr lang="en-US" altLang="ko-KR" dirty="0" smtClean="0"/>
              <a:t>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825377" y="5550571"/>
            <a:ext cx="5048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A:</a:t>
            </a:r>
            <a:r>
              <a:rPr lang="ko-KR" altLang="en-US" dirty="0"/>
              <a:t>뭘 해요</a:t>
            </a:r>
            <a:r>
              <a:rPr lang="en-US" altLang="ko-KR" dirty="0"/>
              <a:t>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B</a:t>
            </a:r>
            <a:r>
              <a:rPr lang="en-US" dirty="0" smtClean="0"/>
              <a:t>:___________________________  </a:t>
            </a:r>
            <a:r>
              <a:rPr lang="en-US" dirty="0"/>
              <a:t>(</a:t>
            </a:r>
            <a:r>
              <a:rPr lang="ko-KR" altLang="en-US" dirty="0"/>
              <a:t>방</a:t>
            </a:r>
            <a:r>
              <a:rPr lang="en-US" altLang="ko-KR" dirty="0"/>
              <a:t>,</a:t>
            </a:r>
            <a:r>
              <a:rPr lang="ko-KR" altLang="en-US" dirty="0"/>
              <a:t>티셔츠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826100" y="4584093"/>
            <a:ext cx="5212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A:</a:t>
            </a:r>
            <a:r>
              <a:rPr lang="ko-KR" altLang="en-US" dirty="0"/>
              <a:t>뭘 해요</a:t>
            </a:r>
            <a:r>
              <a:rPr lang="en-US" altLang="ko-KR" dirty="0"/>
              <a:t>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B</a:t>
            </a:r>
            <a:r>
              <a:rPr lang="en-US" dirty="0" smtClean="0"/>
              <a:t>:___________________________ (</a:t>
            </a:r>
            <a:r>
              <a:rPr lang="ko-KR" altLang="en-US" dirty="0" smtClean="0"/>
              <a:t>거실</a:t>
            </a:r>
            <a:r>
              <a:rPr lang="en-US" altLang="ko-KR" dirty="0"/>
              <a:t>,</a:t>
            </a:r>
            <a:r>
              <a:rPr lang="ko-KR" altLang="en-US" dirty="0"/>
              <a:t>텔레비전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17514" y="3617615"/>
            <a:ext cx="5067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A:</a:t>
            </a:r>
            <a:r>
              <a:rPr lang="ko-KR" altLang="en-US" dirty="0"/>
              <a:t>뭘 해요</a:t>
            </a:r>
            <a:r>
              <a:rPr lang="en-US" altLang="ko-KR" dirty="0"/>
              <a:t>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B</a:t>
            </a:r>
            <a:r>
              <a:rPr lang="en-US" dirty="0" smtClean="0"/>
              <a:t>:___________________________  </a:t>
            </a:r>
            <a:r>
              <a:rPr lang="en-US" dirty="0"/>
              <a:t>(</a:t>
            </a:r>
            <a:r>
              <a:rPr lang="ko-KR" altLang="en-US" dirty="0"/>
              <a:t>교실</a:t>
            </a:r>
            <a:r>
              <a:rPr lang="en-US" altLang="ko-KR" dirty="0"/>
              <a:t>,</a:t>
            </a:r>
            <a:r>
              <a:rPr lang="ko-KR" altLang="en-US" dirty="0"/>
              <a:t>공부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820733" y="2621830"/>
            <a:ext cx="5048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A:</a:t>
            </a:r>
            <a:r>
              <a:rPr lang="ko-KR" altLang="en-US" dirty="0" smtClean="0"/>
              <a:t>뭘 해요</a:t>
            </a:r>
            <a:r>
              <a:rPr lang="en-US" altLang="ko-KR" dirty="0"/>
              <a:t>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B</a:t>
            </a:r>
            <a:r>
              <a:rPr lang="en-US" dirty="0" smtClean="0"/>
              <a:t>:___________________________  </a:t>
            </a:r>
            <a:r>
              <a:rPr lang="en-US" dirty="0" smtClean="0"/>
              <a:t>(</a:t>
            </a:r>
            <a:r>
              <a:rPr lang="ko-KR" altLang="en-US" dirty="0" smtClean="0"/>
              <a:t>부엌</a:t>
            </a:r>
            <a:r>
              <a:rPr lang="en-US" altLang="ko-KR" dirty="0" smtClean="0"/>
              <a:t>,</a:t>
            </a:r>
            <a:r>
              <a:rPr lang="ko-KR" altLang="en-US" dirty="0" smtClean="0"/>
              <a:t>케이크</a:t>
            </a:r>
            <a:r>
              <a:rPr lang="en-US" altLang="ko-KR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85370" y="2001621"/>
            <a:ext cx="292503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도서관에서 책을 </a:t>
            </a:r>
            <a:r>
              <a:rPr lang="ko-KR" altLang="en-US" dirty="0" smtClean="0">
                <a:solidFill>
                  <a:srgbClr val="FF0000"/>
                </a:solidFill>
              </a:rPr>
              <a:t>읽어요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91000" y="2933552"/>
            <a:ext cx="32004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mtClean="0">
                <a:solidFill>
                  <a:srgbClr val="FF0000"/>
                </a:solidFill>
              </a:rPr>
              <a:t>부엌에서 케이크를 만들어요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8327" y="3961711"/>
            <a:ext cx="25908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교실에서 공부를 </a:t>
            </a:r>
            <a:r>
              <a:rPr lang="ko-KR" altLang="en-US" dirty="0" smtClean="0">
                <a:solidFill>
                  <a:srgbClr val="FF0000"/>
                </a:solidFill>
              </a:rPr>
              <a:t>해요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1000" y="4989870"/>
            <a:ext cx="28956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거실에서 텔레비전을 </a:t>
            </a:r>
            <a:r>
              <a:rPr lang="ko-KR" altLang="en-US" dirty="0" smtClean="0">
                <a:solidFill>
                  <a:srgbClr val="FF0000"/>
                </a:solidFill>
              </a:rPr>
              <a:t>봐요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29636" y="5913200"/>
            <a:ext cx="2856963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방에서 티셔츠를 </a:t>
            </a:r>
            <a:r>
              <a:rPr lang="ko-KR" altLang="en-US" dirty="0" smtClean="0">
                <a:solidFill>
                  <a:srgbClr val="FF0000"/>
                </a:solidFill>
              </a:rPr>
              <a:t>입어요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7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6871" y="38581"/>
            <a:ext cx="8114071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 </a:t>
            </a:r>
            <a:r>
              <a:rPr lang="en-US" altLang="ko-KR" sz="2500" dirty="0">
                <a:solidFill>
                  <a:schemeClr val="bg1"/>
                </a:solidFill>
              </a:rPr>
              <a:t> work book P. 58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t="10784" r="17420" b="4034"/>
          <a:stretch/>
        </p:blipFill>
        <p:spPr>
          <a:xfrm>
            <a:off x="609600" y="678079"/>
            <a:ext cx="7772400" cy="5454076"/>
          </a:xfrm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093906" y="1976268"/>
            <a:ext cx="423533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아니요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빵을 안 먹어요</a:t>
            </a:r>
            <a:r>
              <a:rPr lang="en-US" altLang="ko-KR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밥을 먹어요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4799" y="2879673"/>
            <a:ext cx="416150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아니요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농구를 안 해요</a:t>
            </a:r>
            <a:r>
              <a:rPr lang="en-US" altLang="ko-KR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축구를 해요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4800" y="3783078"/>
            <a:ext cx="416150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아니요</a:t>
            </a:r>
            <a:r>
              <a:rPr lang="en-US" altLang="ko-KR" dirty="0" smtClean="0">
                <a:solidFill>
                  <a:srgbClr val="FF0000"/>
                </a:solidFill>
              </a:rPr>
              <a:t>,</a:t>
            </a:r>
            <a:r>
              <a:rPr lang="ko-KR" altLang="en-US" dirty="0" smtClean="0">
                <a:solidFill>
                  <a:srgbClr val="FF0000"/>
                </a:solidFill>
              </a:rPr>
              <a:t>집에 안가요</a:t>
            </a:r>
            <a:r>
              <a:rPr lang="en-US" altLang="ko-KR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체육관에 가요 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4640587"/>
            <a:ext cx="409943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아니요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사과를 안 좋아해요</a:t>
            </a:r>
            <a:r>
              <a:rPr lang="en-US" altLang="ko-KR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포도를 좋아해요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57650" y="5543270"/>
            <a:ext cx="409329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아니요</a:t>
            </a:r>
            <a:r>
              <a:rPr lang="en-US" altLang="ko-KR" dirty="0" smtClean="0">
                <a:solidFill>
                  <a:srgbClr val="FF0000"/>
                </a:solidFill>
              </a:rPr>
              <a:t>,</a:t>
            </a:r>
            <a:r>
              <a:rPr lang="ko-KR" altLang="en-US" dirty="0" smtClean="0">
                <a:solidFill>
                  <a:srgbClr val="FF0000"/>
                </a:solidFill>
              </a:rPr>
              <a:t>공책을 안 사요</a:t>
            </a:r>
            <a:r>
              <a:rPr lang="en-US" altLang="ko-KR" dirty="0" smtClean="0">
                <a:solidFill>
                  <a:srgbClr val="FF0000"/>
                </a:solidFill>
              </a:rPr>
              <a:t>. </a:t>
            </a:r>
            <a:r>
              <a:rPr lang="ko-KR" altLang="en-US" dirty="0" smtClean="0">
                <a:solidFill>
                  <a:srgbClr val="FF0000"/>
                </a:solidFill>
              </a:rPr>
              <a:t>연필을 사요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36871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963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0" t="35578" r="16747" b="3483"/>
          <a:stretch/>
        </p:blipFill>
        <p:spPr>
          <a:xfrm rot="10800000">
            <a:off x="457200" y="705654"/>
            <a:ext cx="8153400" cy="5334000"/>
          </a:xfr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36871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itle 5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28956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 </a:t>
            </a:r>
            <a:r>
              <a:rPr lang="en-US" altLang="ko-KR" sz="2500" dirty="0">
                <a:solidFill>
                  <a:schemeClr val="bg1"/>
                </a:solidFill>
              </a:rPr>
              <a:t> work book P. 59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9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990600"/>
          </a:xfrm>
          <a:solidFill>
            <a:srgbClr val="DEEBF7"/>
          </a:solidFill>
        </p:spPr>
        <p:txBody>
          <a:bodyPr>
            <a:noAutofit/>
          </a:bodyPr>
          <a:lstStyle/>
          <a:p>
            <a:r>
              <a:rPr lang="ko-KR" altLang="en-US" b="1" dirty="0"/>
              <a:t>숙제</a:t>
            </a:r>
            <a:r>
              <a:rPr lang="en-US" altLang="ko-KR" b="1" dirty="0"/>
              <a:t> (</a:t>
            </a:r>
            <a:r>
              <a:rPr lang="ko-KR" altLang="en-US" b="1" dirty="0"/>
              <a:t>첫째 주</a:t>
            </a:r>
            <a:r>
              <a:rPr lang="en-US" altLang="ko-KR" b="1" dirty="0"/>
              <a:t>)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305800" cy="495300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  </a:t>
            </a:r>
            <a:r>
              <a:rPr lang="en-US" sz="3100" b="1" dirty="0"/>
              <a:t>1</a:t>
            </a:r>
            <a:r>
              <a:rPr lang="en-US" sz="3100" b="1" dirty="0" smtClean="0"/>
              <a:t>. Workbook </a:t>
            </a:r>
            <a:r>
              <a:rPr lang="en-US" sz="3100" b="1" dirty="0"/>
              <a:t>14</a:t>
            </a:r>
            <a:r>
              <a:rPr lang="ko-KR" altLang="en-US" sz="3100" b="1" dirty="0"/>
              <a:t>과 </a:t>
            </a:r>
            <a:r>
              <a:rPr lang="en-US" altLang="ko-KR" sz="3100" b="1" dirty="0" smtClean="0"/>
              <a:t>P. </a:t>
            </a:r>
            <a:r>
              <a:rPr lang="en-US" sz="3100" b="1" dirty="0" smtClean="0"/>
              <a:t>56 </a:t>
            </a:r>
            <a:r>
              <a:rPr lang="en-US" sz="3100" b="1" dirty="0"/>
              <a:t>&amp; 58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/>
              <a:t>  2</a:t>
            </a:r>
            <a:r>
              <a:rPr lang="en-US" sz="3100" b="1" dirty="0" smtClean="0"/>
              <a:t>. Quizlet </a:t>
            </a:r>
            <a:r>
              <a:rPr lang="ko-KR" altLang="en-US" sz="3100" b="1" dirty="0"/>
              <a:t>단어공부</a:t>
            </a:r>
            <a:r>
              <a:rPr lang="en-US" sz="3100" b="1" dirty="0"/>
              <a:t>-14</a:t>
            </a:r>
            <a:r>
              <a:rPr lang="ko-KR" altLang="en-US" sz="3100" b="1" dirty="0"/>
              <a:t>과</a:t>
            </a:r>
            <a:r>
              <a:rPr lang="en-US" sz="3100" b="1" dirty="0"/>
              <a:t> Part1 </a:t>
            </a:r>
            <a:r>
              <a:rPr lang="ko-KR" altLang="en-US" sz="3100" b="1" dirty="0"/>
              <a:t>단어공부</a:t>
            </a:r>
            <a:endParaRPr lang="en-US" altLang="ko-KR" sz="3100" b="1" dirty="0"/>
          </a:p>
          <a:p>
            <a:pPr marL="400050" lvl="1" indent="0">
              <a:buNone/>
            </a:pPr>
            <a:r>
              <a:rPr lang="en-US" altLang="ko-KR" sz="2200" b="1" dirty="0">
                <a:hlinkClick r:id="rId2"/>
              </a:rPr>
              <a:t>https://</a:t>
            </a:r>
            <a:r>
              <a:rPr lang="en-US" altLang="ko-KR" sz="2200" b="1" dirty="0" smtClean="0">
                <a:hlinkClick r:id="rId2"/>
              </a:rPr>
              <a:t>quizlet.com/503960264/naks_14</a:t>
            </a:r>
            <a:r>
              <a:rPr lang="ko-KR" altLang="en-US" sz="2200" b="1" dirty="0">
                <a:hlinkClick r:id="rId2"/>
              </a:rPr>
              <a:t>과</a:t>
            </a:r>
            <a:r>
              <a:rPr lang="en-US" altLang="ko-KR" sz="2200" b="1" dirty="0" smtClean="0">
                <a:hlinkClick r:id="rId2"/>
              </a:rPr>
              <a:t>-1</a:t>
            </a:r>
            <a:endParaRPr lang="en-US" altLang="ko-KR" sz="2200" b="1" dirty="0"/>
          </a:p>
          <a:p>
            <a:pPr marL="0" indent="0">
              <a:buNone/>
            </a:pPr>
            <a:r>
              <a:rPr lang="ko-KR" altLang="en-US" sz="3100" b="1" dirty="0"/>
              <a:t>  </a:t>
            </a:r>
            <a:r>
              <a:rPr lang="en-US" sz="3100" b="1" dirty="0"/>
              <a:t>3. Worksheets packet</a:t>
            </a:r>
            <a:endParaRPr lang="en-US" sz="3100" dirty="0"/>
          </a:p>
          <a:p>
            <a:pPr marL="400050" lvl="1" indent="0">
              <a:buNone/>
            </a:pPr>
            <a:r>
              <a:rPr lang="en-US" sz="1800" b="1" dirty="0"/>
              <a:t>A</a:t>
            </a:r>
            <a:r>
              <a:rPr lang="en-US" sz="1800" b="1" dirty="0" smtClean="0"/>
              <a:t>: Negative </a:t>
            </a:r>
            <a:r>
              <a:rPr lang="en-US" sz="1800" b="1" dirty="0"/>
              <a:t>form 5</a:t>
            </a:r>
            <a:r>
              <a:rPr lang="ko-KR" altLang="en-US" sz="1800" b="1" dirty="0"/>
              <a:t>개 만들기</a:t>
            </a:r>
            <a:endParaRPr lang="en-US" sz="1800" dirty="0"/>
          </a:p>
          <a:p>
            <a:pPr marL="400050" lvl="1" indent="0">
              <a:buNone/>
            </a:pPr>
            <a:r>
              <a:rPr lang="ko-KR" altLang="en-US" sz="1800" dirty="0"/>
              <a:t>         </a:t>
            </a:r>
            <a:r>
              <a:rPr lang="en-US" sz="1800" dirty="0"/>
              <a:t> Ex) </a:t>
            </a:r>
            <a:r>
              <a:rPr lang="ko-KR" altLang="en-US" sz="1800" dirty="0"/>
              <a:t>가게에 가요</a:t>
            </a:r>
            <a:r>
              <a:rPr lang="en-US" sz="1800" dirty="0" smtClean="0"/>
              <a:t>?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ko-KR" altLang="en-US" sz="1800" dirty="0" smtClean="0"/>
              <a:t>아니요</a:t>
            </a:r>
            <a:r>
              <a:rPr lang="en-US" sz="1800" dirty="0"/>
              <a:t>, </a:t>
            </a:r>
            <a:r>
              <a:rPr lang="ko-KR" altLang="en-US" sz="1800" dirty="0"/>
              <a:t>가게에 안 가요</a:t>
            </a:r>
            <a:r>
              <a:rPr lang="en-US" sz="1800" dirty="0"/>
              <a:t>.</a:t>
            </a:r>
          </a:p>
          <a:p>
            <a:pPr marL="400050" lvl="1" indent="0">
              <a:buNone/>
            </a:pPr>
            <a:r>
              <a:rPr lang="ko-KR" altLang="en-US" sz="1800" dirty="0"/>
              <a:t>          </a:t>
            </a:r>
            <a:r>
              <a:rPr lang="ko-KR" altLang="en-US" sz="1800" dirty="0" smtClean="0"/>
              <a:t>      밥을 </a:t>
            </a:r>
            <a:r>
              <a:rPr lang="ko-KR" altLang="en-US" sz="1800" dirty="0"/>
              <a:t>먹어요</a:t>
            </a:r>
            <a:r>
              <a:rPr lang="en-US" sz="1800" dirty="0"/>
              <a:t>?</a:t>
            </a: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ko-KR" altLang="en-US" sz="1800" dirty="0"/>
              <a:t>아니요</a:t>
            </a:r>
            <a:r>
              <a:rPr lang="en-US" sz="1800" dirty="0"/>
              <a:t>,</a:t>
            </a:r>
            <a:r>
              <a:rPr lang="ko-KR" altLang="en-US" sz="1800" dirty="0"/>
              <a:t>밥을 안 먹어요</a:t>
            </a:r>
            <a:r>
              <a:rPr lang="en-US" sz="1800" dirty="0"/>
              <a:t>.</a:t>
            </a:r>
          </a:p>
          <a:p>
            <a:pPr marL="400050" lvl="1" indent="0">
              <a:buNone/>
            </a:pPr>
            <a:r>
              <a:rPr lang="ko-KR" altLang="en-US" sz="1800" b="1" dirty="0">
                <a:sym typeface="Wingdings" panose="05000000000000000000" pitchFamily="2" charset="2"/>
              </a:rPr>
              <a:t>         </a:t>
            </a:r>
            <a:r>
              <a:rPr lang="en-US" sz="1800" b="1" dirty="0">
                <a:sym typeface="Wingdings" panose="05000000000000000000" pitchFamily="2" charset="2"/>
              </a:rPr>
              <a:t> </a:t>
            </a:r>
            <a:r>
              <a:rPr lang="ko-KR" altLang="en-US" sz="1800" b="1" dirty="0"/>
              <a:t>노트에 </a:t>
            </a:r>
            <a:r>
              <a:rPr lang="en-US" sz="1800" b="1" dirty="0"/>
              <a:t>5</a:t>
            </a:r>
            <a:r>
              <a:rPr lang="ko-KR" altLang="en-US" sz="1800" b="1" dirty="0"/>
              <a:t>개 문장을 적고 읽기 </a:t>
            </a:r>
            <a:r>
              <a:rPr lang="ko-KR" altLang="en-US" sz="1800" b="1" dirty="0" smtClean="0"/>
              <a:t>연습 </a:t>
            </a:r>
            <a:r>
              <a:rPr lang="en-US" sz="1800" b="1" dirty="0" smtClean="0"/>
              <a:t>(</a:t>
            </a:r>
            <a:r>
              <a:rPr lang="ko-KR" altLang="en-US" sz="1800" b="1" dirty="0" smtClean="0"/>
              <a:t>다음 주 </a:t>
            </a:r>
            <a:r>
              <a:rPr lang="ko-KR" altLang="en-US" sz="1800" b="1" dirty="0"/>
              <a:t>발표</a:t>
            </a:r>
            <a:r>
              <a:rPr lang="en-US" sz="1800" dirty="0"/>
              <a:t>)</a:t>
            </a:r>
          </a:p>
          <a:p>
            <a:pPr marL="400050" lvl="1" indent="0">
              <a:buNone/>
            </a:pPr>
            <a:r>
              <a:rPr lang="en-US" sz="1800" b="1" dirty="0" smtClean="0"/>
              <a:t>B. </a:t>
            </a:r>
            <a:r>
              <a:rPr lang="ko-KR" altLang="en-US" sz="1800" b="1" dirty="0" smtClean="0"/>
              <a:t>문법연습</a:t>
            </a:r>
            <a:r>
              <a:rPr lang="en-US" sz="1800" dirty="0"/>
              <a:t>-  ‘</a:t>
            </a:r>
            <a:r>
              <a:rPr lang="ko-KR" altLang="en-US" sz="1800" dirty="0"/>
              <a:t>안 하다</a:t>
            </a:r>
            <a:r>
              <a:rPr lang="en-US" sz="1800" dirty="0" smtClean="0"/>
              <a:t>’,  </a:t>
            </a:r>
            <a:r>
              <a:rPr lang="en-US" sz="1800" dirty="0"/>
              <a:t>‘</a:t>
            </a:r>
            <a:r>
              <a:rPr lang="ko-KR" altLang="en-US" sz="1800" dirty="0"/>
              <a:t>에서</a:t>
            </a:r>
            <a:r>
              <a:rPr lang="en-US" sz="1800" dirty="0"/>
              <a:t>’</a:t>
            </a:r>
          </a:p>
          <a:p>
            <a:pPr marL="400050" lvl="1" indent="0">
              <a:buNone/>
            </a:pPr>
            <a:r>
              <a:rPr lang="en-US" sz="1800" b="1" dirty="0"/>
              <a:t>C</a:t>
            </a:r>
            <a:r>
              <a:rPr lang="en-US" sz="1800" b="1" dirty="0" smtClean="0"/>
              <a:t>. </a:t>
            </a:r>
            <a:r>
              <a:rPr lang="ko-KR" altLang="en-US" sz="1800" b="1" dirty="0" smtClean="0"/>
              <a:t>어휘 </a:t>
            </a:r>
            <a:r>
              <a:rPr lang="en-US" altLang="ko-KR" sz="1800" b="1" dirty="0"/>
              <a:t>2</a:t>
            </a:r>
            <a:r>
              <a:rPr lang="ko-KR" altLang="en-US" sz="1800" b="1" dirty="0" smtClean="0"/>
              <a:t>번씩 쓰기 </a:t>
            </a:r>
            <a:r>
              <a:rPr lang="en-US" sz="1800" dirty="0"/>
              <a:t>–</a:t>
            </a:r>
            <a:r>
              <a:rPr lang="ko-KR" altLang="en-US" sz="1800" dirty="0"/>
              <a:t>문장을 </a:t>
            </a:r>
            <a:r>
              <a:rPr lang="ko-KR" altLang="en-US" sz="1800" dirty="0" smtClean="0"/>
              <a:t>두 번씩 </a:t>
            </a:r>
            <a:r>
              <a:rPr lang="ko-KR" altLang="en-US" sz="1800" dirty="0"/>
              <a:t>쓰기</a:t>
            </a:r>
            <a:endParaRPr lang="en-US" sz="1800" dirty="0"/>
          </a:p>
          <a:p>
            <a:pPr marL="400050" lvl="1" indent="0">
              <a:buNone/>
            </a:pPr>
            <a:r>
              <a:rPr lang="en-US" sz="1800" b="1" dirty="0"/>
              <a:t>D</a:t>
            </a:r>
            <a:r>
              <a:rPr lang="en-US" sz="1800" b="1" dirty="0" smtClean="0"/>
              <a:t>. </a:t>
            </a:r>
            <a:r>
              <a:rPr lang="ko-KR" altLang="en-US" sz="1800" b="1" dirty="0" smtClean="0"/>
              <a:t>단어 퍼즐</a:t>
            </a:r>
            <a:r>
              <a:rPr lang="en-US" sz="1800" dirty="0" smtClean="0"/>
              <a:t>- </a:t>
            </a:r>
            <a:r>
              <a:rPr lang="ko-KR" altLang="en-US" sz="1800" dirty="0" smtClean="0"/>
              <a:t>퍼즐박스에 </a:t>
            </a:r>
            <a:r>
              <a:rPr lang="ko-KR" altLang="en-US" sz="1800" dirty="0"/>
              <a:t>제시한 단어 찾아보기</a:t>
            </a:r>
            <a:endParaRPr lang="en-US" sz="1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874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/>
              <a:t/>
            </a:r>
            <a:br>
              <a:rPr lang="en-US" altLang="ko-KR" sz="3300" dirty="0"/>
            </a:br>
            <a:r>
              <a:rPr lang="en-US" altLang="ko-KR" sz="3300" dirty="0"/>
              <a:t/>
            </a:r>
            <a:br>
              <a:rPr lang="en-US" altLang="ko-KR" sz="3300" dirty="0"/>
            </a:b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24259" y="1149350"/>
            <a:ext cx="8049246" cy="47180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/>
              <a:t>민수</a:t>
            </a:r>
            <a:r>
              <a:rPr lang="en-US" altLang="ko-KR" sz="3000" dirty="0"/>
              <a:t>:</a:t>
            </a:r>
            <a:r>
              <a:rPr lang="ko-KR" altLang="en-US" sz="5000" dirty="0"/>
              <a:t>   </a:t>
            </a:r>
            <a:r>
              <a:rPr lang="ko-KR" altLang="en-US" sz="4000" b="1" dirty="0">
                <a:solidFill>
                  <a:schemeClr val="tx1"/>
                </a:solidFill>
              </a:rPr>
              <a:t>유나는 집에 가요</a:t>
            </a:r>
            <a:r>
              <a:rPr lang="en-US" altLang="ko-KR" sz="4000" b="1" dirty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sz="3000" dirty="0">
                <a:solidFill>
                  <a:schemeClr val="tx1"/>
                </a:solidFill>
              </a:rPr>
              <a:t>유나</a:t>
            </a:r>
            <a:r>
              <a:rPr lang="en-US" altLang="ko-KR" sz="3000" dirty="0">
                <a:solidFill>
                  <a:schemeClr val="tx1"/>
                </a:solidFill>
              </a:rPr>
              <a:t>:</a:t>
            </a:r>
            <a:r>
              <a:rPr lang="ko-KR" altLang="en-US" sz="5000" dirty="0">
                <a:solidFill>
                  <a:schemeClr val="tx1"/>
                </a:solidFill>
              </a:rPr>
              <a:t>   </a:t>
            </a:r>
            <a:r>
              <a:rPr lang="ko-KR" altLang="en-US" sz="4000" b="1" dirty="0">
                <a:solidFill>
                  <a:srgbClr val="00B050"/>
                </a:solidFill>
              </a:rPr>
              <a:t>아니요</a:t>
            </a:r>
            <a:r>
              <a:rPr lang="en-US" altLang="ko-KR" sz="4000" b="1" dirty="0">
                <a:solidFill>
                  <a:srgbClr val="00B050"/>
                </a:solidFill>
              </a:rPr>
              <a:t>, </a:t>
            </a:r>
            <a:r>
              <a:rPr lang="ko-KR" altLang="en-US" sz="4000" b="1" dirty="0">
                <a:solidFill>
                  <a:srgbClr val="00B050"/>
                </a:solidFill>
              </a:rPr>
              <a:t>집에 </a:t>
            </a:r>
            <a:r>
              <a:rPr lang="ko-KR" altLang="en-US" sz="4000" b="1" dirty="0">
                <a:solidFill>
                  <a:srgbClr val="FF0000"/>
                </a:solidFill>
              </a:rPr>
              <a:t>안</a:t>
            </a:r>
            <a:r>
              <a:rPr lang="ko-KR" altLang="en-US" sz="4000" b="1" dirty="0">
                <a:solidFill>
                  <a:srgbClr val="00B050"/>
                </a:solidFill>
              </a:rPr>
              <a:t> 가요</a:t>
            </a:r>
            <a:r>
              <a:rPr lang="en-US" altLang="ko-KR" sz="4000" b="1" dirty="0">
                <a:solidFill>
                  <a:srgbClr val="00B050"/>
                </a:solidFill>
              </a:rPr>
              <a:t>.</a:t>
            </a:r>
          </a:p>
          <a:p>
            <a:r>
              <a:rPr lang="en-US" sz="5000" dirty="0">
                <a:solidFill>
                  <a:schemeClr val="tx1"/>
                </a:solidFill>
              </a:rPr>
              <a:t>         </a:t>
            </a:r>
            <a:r>
              <a:rPr lang="ko-KR" altLang="en-US" sz="4000" b="1" dirty="0">
                <a:solidFill>
                  <a:schemeClr val="tx1"/>
                </a:solidFill>
              </a:rPr>
              <a:t>체육관에 가요</a:t>
            </a:r>
            <a:r>
              <a:rPr lang="en-US" altLang="ko-KR" sz="4000" b="1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3000" dirty="0">
                <a:solidFill>
                  <a:schemeClr val="tx1"/>
                </a:solidFill>
              </a:rPr>
              <a:t>민수</a:t>
            </a:r>
            <a:r>
              <a:rPr lang="en-US" altLang="ko-KR" sz="3000" dirty="0">
                <a:solidFill>
                  <a:schemeClr val="tx1"/>
                </a:solidFill>
              </a:rPr>
              <a:t>:</a:t>
            </a:r>
            <a:r>
              <a:rPr lang="ko-KR" altLang="en-US" sz="5000" dirty="0">
                <a:solidFill>
                  <a:schemeClr val="tx1"/>
                </a:solidFill>
              </a:rPr>
              <a:t>   </a:t>
            </a:r>
            <a:r>
              <a:rPr lang="ko-KR" altLang="en-US" sz="4000" b="1" dirty="0">
                <a:solidFill>
                  <a:srgbClr val="00B0F0"/>
                </a:solidFill>
              </a:rPr>
              <a:t>체육관</a:t>
            </a:r>
            <a:r>
              <a:rPr lang="ko-KR" altLang="en-US" sz="4000" b="1" dirty="0">
                <a:solidFill>
                  <a:srgbClr val="FF0000"/>
                </a:solidFill>
              </a:rPr>
              <a:t>에서</a:t>
            </a:r>
            <a:r>
              <a:rPr lang="ko-KR" altLang="en-US" sz="4000" b="1" dirty="0">
                <a:solidFill>
                  <a:schemeClr val="tx1"/>
                </a:solidFill>
              </a:rPr>
              <a:t> 뭘 해요</a:t>
            </a:r>
            <a:r>
              <a:rPr lang="en-US" altLang="ko-KR" sz="4000" b="1" dirty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sz="3000" dirty="0">
                <a:solidFill>
                  <a:schemeClr val="tx1"/>
                </a:solidFill>
              </a:rPr>
              <a:t>유나</a:t>
            </a:r>
            <a:r>
              <a:rPr lang="en-US" altLang="ko-KR" sz="3000" dirty="0">
                <a:solidFill>
                  <a:schemeClr val="tx1"/>
                </a:solidFill>
              </a:rPr>
              <a:t>:</a:t>
            </a:r>
            <a:r>
              <a:rPr lang="ko-KR" altLang="en-US" sz="3000" dirty="0">
                <a:solidFill>
                  <a:schemeClr val="tx1"/>
                </a:solidFill>
              </a:rPr>
              <a:t> </a:t>
            </a:r>
            <a:r>
              <a:rPr lang="ko-KR" altLang="en-US" sz="5000" dirty="0">
                <a:solidFill>
                  <a:schemeClr val="tx1"/>
                </a:solidFill>
              </a:rPr>
              <a:t>  </a:t>
            </a:r>
            <a:r>
              <a:rPr lang="ko-KR" altLang="en-US" sz="4000" b="1" dirty="0">
                <a:solidFill>
                  <a:schemeClr val="tx1"/>
                </a:solidFill>
              </a:rPr>
              <a:t>농구를 해요</a:t>
            </a:r>
            <a:r>
              <a:rPr lang="en-US" altLang="ko-KR" sz="4000" b="1" dirty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6" name="Track 03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77" y="1149350"/>
            <a:ext cx="1295400" cy="1060450"/>
          </a:xfrm>
          <a:prstGeom prst="rect">
            <a:avLst/>
          </a:prstGeo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400" dirty="0" smtClean="0">
                <a:solidFill>
                  <a:schemeClr val="bg1"/>
                </a:solidFill>
              </a:rPr>
              <a:t>P. 116</a:t>
            </a:r>
            <a:r>
              <a:rPr kumimoji="1" lang="ko-KR" altLang="en-US" sz="24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2400" dirty="0">
                <a:solidFill>
                  <a:schemeClr val="bg1"/>
                </a:solidFill>
              </a:rPr>
              <a:t>유나는 수업 후에 뭘 해요</a:t>
            </a:r>
            <a:r>
              <a:rPr kumimoji="1" lang="en-US" altLang="ko-KR" sz="2400" dirty="0">
                <a:solidFill>
                  <a:schemeClr val="bg1"/>
                </a:solidFill>
              </a:rPr>
              <a:t>? (</a:t>
            </a:r>
            <a:r>
              <a:rPr kumimoji="1" lang="ko-KR" altLang="en-US" sz="2400" dirty="0">
                <a:solidFill>
                  <a:schemeClr val="bg1"/>
                </a:solidFill>
              </a:rPr>
              <a:t>다음 대화를 듣고 따라 </a:t>
            </a:r>
            <a:r>
              <a:rPr kumimoji="1" lang="ko-KR" altLang="en-US" sz="2400" dirty="0" smtClean="0">
                <a:solidFill>
                  <a:schemeClr val="bg1"/>
                </a:solidFill>
              </a:rPr>
              <a:t>읽어 봐요</a:t>
            </a:r>
            <a:r>
              <a:rPr kumimoji="1" lang="en-US" altLang="ko-KR" sz="2400" dirty="0">
                <a:solidFill>
                  <a:schemeClr val="bg1"/>
                </a:solidFill>
              </a:rPr>
              <a:t>.)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705600" y="3962400"/>
            <a:ext cx="2349425" cy="2506009"/>
          </a:xfrm>
          <a:prstGeom prst="cloudCallout">
            <a:avLst>
              <a:gd name="adj1" fmla="val -108682"/>
              <a:gd name="adj2" fmla="val 1862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Tip:</a:t>
            </a:r>
            <a:r>
              <a:rPr lang="ko-KR" altLang="en-US" sz="1400" dirty="0">
                <a:solidFill>
                  <a:schemeClr val="tx1"/>
                </a:solidFill>
              </a:rPr>
              <a:t>슬라이드쇼로  </a:t>
            </a:r>
            <a:r>
              <a:rPr lang="ko-KR" altLang="en-US" sz="1400">
                <a:solidFill>
                  <a:schemeClr val="tx1"/>
                </a:solidFill>
              </a:rPr>
              <a:t>소리 </a:t>
            </a:r>
            <a:r>
              <a:rPr lang="ko-KR" altLang="en-US" sz="1400" smtClean="0">
                <a:solidFill>
                  <a:schemeClr val="tx1"/>
                </a:solidFill>
              </a:rPr>
              <a:t>재생 후 </a:t>
            </a:r>
            <a:r>
              <a:rPr lang="ko-KR" altLang="en-US" sz="1400" dirty="0">
                <a:solidFill>
                  <a:schemeClr val="tx1"/>
                </a:solidFill>
              </a:rPr>
              <a:t>기다리면 읽는 순서에 맞게 문장이 </a:t>
            </a:r>
            <a:r>
              <a:rPr lang="ko-KR" altLang="en-US" sz="1400" dirty="0" smtClean="0">
                <a:solidFill>
                  <a:schemeClr val="tx1"/>
                </a:solidFill>
              </a:rPr>
              <a:t>자동으로 나타납니다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20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25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8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33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"/>
            <a:ext cx="8458200" cy="1039692"/>
          </a:xfrm>
          <a:solidFill>
            <a:srgbClr val="DEEBF7"/>
          </a:solidFill>
        </p:spPr>
        <p:txBody>
          <a:bodyPr>
            <a:noAutofit/>
          </a:bodyPr>
          <a:lstStyle/>
          <a:p>
            <a:r>
              <a:rPr lang="ko-KR" altLang="en-US" b="1" dirty="0"/>
              <a:t>숙제</a:t>
            </a:r>
            <a:r>
              <a:rPr lang="en-US" altLang="ko-KR" b="1" dirty="0"/>
              <a:t> (</a:t>
            </a:r>
            <a:r>
              <a:rPr lang="ko-KR" altLang="en-US" b="1" dirty="0"/>
              <a:t>둘째</a:t>
            </a:r>
            <a:r>
              <a:rPr lang="ko-KR" altLang="ko-KR" b="1" dirty="0"/>
              <a:t> </a:t>
            </a:r>
            <a:r>
              <a:rPr lang="ko-KR" altLang="en-US" b="1" dirty="0"/>
              <a:t>주</a:t>
            </a:r>
            <a:r>
              <a:rPr lang="en-US" altLang="ko-KR" b="1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2578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b="1" dirty="0"/>
              <a:t>  1</a:t>
            </a:r>
            <a:r>
              <a:rPr lang="en-US" sz="3100" b="1" dirty="0" smtClean="0"/>
              <a:t>. Workbook </a:t>
            </a:r>
            <a:r>
              <a:rPr lang="en-US" sz="3100" b="1" dirty="0"/>
              <a:t>14</a:t>
            </a:r>
            <a:r>
              <a:rPr lang="ko-KR" altLang="en-US" sz="3100" b="1" dirty="0"/>
              <a:t>과 </a:t>
            </a:r>
            <a:r>
              <a:rPr lang="en-US" altLang="ko-KR" sz="3100" b="1" dirty="0" smtClean="0"/>
              <a:t>P.</a:t>
            </a:r>
            <a:r>
              <a:rPr lang="en-US" sz="3100" b="1" dirty="0" smtClean="0"/>
              <a:t> </a:t>
            </a:r>
            <a:r>
              <a:rPr lang="en-US" sz="3100" b="1" dirty="0"/>
              <a:t>57 &amp; 59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/>
              <a:t>  2</a:t>
            </a:r>
            <a:r>
              <a:rPr lang="en-US" sz="3100" b="1" dirty="0" smtClean="0"/>
              <a:t>. Quizlet </a:t>
            </a:r>
            <a:r>
              <a:rPr lang="ko-KR" altLang="en-US" sz="3100" b="1" dirty="0"/>
              <a:t>단어공부</a:t>
            </a:r>
            <a:r>
              <a:rPr lang="en-US" sz="3100" b="1" dirty="0"/>
              <a:t>-14</a:t>
            </a:r>
            <a:r>
              <a:rPr lang="ko-KR" altLang="en-US" sz="3100" b="1" dirty="0"/>
              <a:t>과</a:t>
            </a:r>
            <a:r>
              <a:rPr lang="en-US" sz="3100" b="1" dirty="0"/>
              <a:t> Part2 </a:t>
            </a:r>
          </a:p>
          <a:p>
            <a:pPr marL="400050" lvl="1" indent="0">
              <a:buNone/>
              <a:defRPr/>
            </a:pPr>
            <a:r>
              <a:rPr kumimoji="1" lang="en-US" altLang="ko-KR" sz="2200" b="1" dirty="0">
                <a:hlinkClick r:id="rId2"/>
              </a:rPr>
              <a:t>https://</a:t>
            </a:r>
            <a:r>
              <a:rPr kumimoji="1" lang="en-US" altLang="ko-KR" sz="2200" b="1" dirty="0" smtClean="0">
                <a:hlinkClick r:id="rId2"/>
              </a:rPr>
              <a:t>quizlet.com/503960461/naks_14</a:t>
            </a:r>
            <a:r>
              <a:rPr kumimoji="1" lang="ko-KR" altLang="en-US" sz="2200" b="1" dirty="0" smtClean="0">
                <a:hlinkClick r:id="rId2"/>
              </a:rPr>
              <a:t>과</a:t>
            </a:r>
            <a:r>
              <a:rPr kumimoji="1" lang="en-US" altLang="ko-KR" sz="2200" b="1" dirty="0" smtClean="0">
                <a:hlinkClick r:id="rId2"/>
              </a:rPr>
              <a:t>-2</a:t>
            </a:r>
            <a:endParaRPr kumimoji="1" lang="en-US" altLang="ko-KR" sz="2200" b="1" dirty="0"/>
          </a:p>
          <a:p>
            <a:pPr marL="0" indent="0">
              <a:buNone/>
            </a:pPr>
            <a:r>
              <a:rPr lang="en-US" sz="3100" b="1" dirty="0"/>
              <a:t>  3. Worksheets packet</a:t>
            </a:r>
            <a:endParaRPr lang="en-US" sz="3100" dirty="0"/>
          </a:p>
          <a:p>
            <a:pPr marL="400050" lvl="1" indent="0">
              <a:buNone/>
            </a:pPr>
            <a:r>
              <a:rPr lang="en-US" sz="1800" b="1" dirty="0"/>
              <a:t>A</a:t>
            </a:r>
            <a:r>
              <a:rPr lang="en-US" sz="1800" b="1" dirty="0" smtClean="0"/>
              <a:t>. </a:t>
            </a:r>
            <a:r>
              <a:rPr lang="ko-KR" altLang="en-US" sz="1800" b="1" dirty="0" smtClean="0"/>
              <a:t>조사 </a:t>
            </a:r>
            <a:r>
              <a:rPr lang="en-US" sz="1800" b="1" dirty="0" smtClean="0"/>
              <a:t>‘-</a:t>
            </a:r>
            <a:r>
              <a:rPr lang="ko-KR" altLang="en-US" sz="1800" b="1" dirty="0" smtClean="0"/>
              <a:t>에서</a:t>
            </a:r>
            <a:r>
              <a:rPr lang="en-US" sz="1800" b="1" dirty="0"/>
              <a:t>’ </a:t>
            </a:r>
            <a:r>
              <a:rPr lang="ko-KR" altLang="en-US" sz="1800" b="1" dirty="0"/>
              <a:t>를 넣어서 문장 </a:t>
            </a:r>
            <a:r>
              <a:rPr lang="en-US" sz="1800" b="1" dirty="0"/>
              <a:t>5</a:t>
            </a:r>
            <a:r>
              <a:rPr lang="ko-KR" altLang="en-US" sz="1800" b="1" dirty="0"/>
              <a:t>개 만들기</a:t>
            </a:r>
            <a:endParaRPr lang="en-US" sz="1800" b="1" dirty="0"/>
          </a:p>
          <a:p>
            <a:pPr marL="400050" lvl="1" indent="0">
              <a:buNone/>
            </a:pPr>
            <a:r>
              <a:rPr lang="en-US" sz="1800" dirty="0"/>
              <a:t>   </a:t>
            </a:r>
            <a:r>
              <a:rPr lang="ko-KR" altLang="en-US" sz="1800" dirty="0"/>
              <a:t>    </a:t>
            </a:r>
            <a:r>
              <a:rPr lang="en-US" sz="1800" dirty="0"/>
              <a:t>Ex) </a:t>
            </a:r>
            <a:r>
              <a:rPr lang="ko-KR" altLang="en-US" sz="1800" dirty="0"/>
              <a:t>채희는 뭘 해요</a:t>
            </a:r>
            <a:r>
              <a:rPr lang="en-US" sz="1800" dirty="0"/>
              <a:t>?  </a:t>
            </a:r>
            <a:r>
              <a:rPr lang="ko-KR" altLang="en-US" sz="1800" dirty="0"/>
              <a:t>놀이터에서 그네를 타요</a:t>
            </a:r>
            <a:r>
              <a:rPr lang="en-US" sz="1800" dirty="0"/>
              <a:t>.</a:t>
            </a:r>
          </a:p>
          <a:p>
            <a:pPr marL="400050" lvl="1" indent="0">
              <a:buNone/>
            </a:pPr>
            <a:r>
              <a:rPr lang="ko-KR" altLang="en-US" sz="1800" b="1" dirty="0"/>
              <a:t>    </a:t>
            </a:r>
            <a:r>
              <a:rPr lang="en-US" altLang="ko-KR" sz="1800" b="1" dirty="0"/>
              <a:t> </a:t>
            </a:r>
            <a:r>
              <a:rPr lang="en-US" altLang="ko-KR" sz="1800" b="1" dirty="0" smtClean="0"/>
              <a:t>  </a:t>
            </a:r>
            <a:r>
              <a:rPr lang="en-US" sz="1800" dirty="0" smtClean="0">
                <a:sym typeface="Wingdings" panose="05000000000000000000" pitchFamily="2" charset="2"/>
              </a:rPr>
              <a:t>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ko-KR" altLang="en-US" sz="1800" b="1" dirty="0" smtClean="0"/>
              <a:t>문장을 </a:t>
            </a:r>
            <a:r>
              <a:rPr lang="ko-KR" altLang="en-US" sz="1800" b="1" dirty="0"/>
              <a:t>쓰고 읽기 </a:t>
            </a:r>
            <a:r>
              <a:rPr lang="ko-KR" altLang="en-US" sz="1800" b="1" dirty="0" smtClean="0"/>
              <a:t>연습하기</a:t>
            </a:r>
            <a:r>
              <a:rPr lang="en-US" altLang="ko-KR" sz="1800" b="1" dirty="0" smtClean="0"/>
              <a:t>.</a:t>
            </a:r>
            <a:r>
              <a:rPr lang="en-US" sz="1800" b="1" dirty="0" smtClean="0"/>
              <a:t> </a:t>
            </a:r>
            <a:r>
              <a:rPr lang="ko-KR" altLang="en-US" sz="1800" b="1" dirty="0" smtClean="0"/>
              <a:t>다음 주에 </a:t>
            </a:r>
            <a:r>
              <a:rPr lang="ko-KR" altLang="en-US" sz="1800" b="1" dirty="0"/>
              <a:t>발표함</a:t>
            </a:r>
            <a:endParaRPr lang="en-US" sz="1800" b="1" dirty="0"/>
          </a:p>
          <a:p>
            <a:pPr marL="400050" lvl="1" indent="0">
              <a:buNone/>
            </a:pPr>
            <a:r>
              <a:rPr lang="en-US" sz="1800" b="1" dirty="0" smtClean="0"/>
              <a:t>B. </a:t>
            </a:r>
            <a:r>
              <a:rPr lang="ko-KR" altLang="en-US" sz="1800" b="1" dirty="0" smtClean="0"/>
              <a:t>문법연습</a:t>
            </a:r>
            <a:r>
              <a:rPr lang="en-US" sz="1800" dirty="0" smtClean="0"/>
              <a:t>-‘-</a:t>
            </a:r>
            <a:r>
              <a:rPr lang="ko-KR" altLang="en-US" sz="1800" dirty="0" smtClean="0"/>
              <a:t>을</a:t>
            </a:r>
            <a:r>
              <a:rPr lang="en-US" sz="1800" dirty="0"/>
              <a:t>/</a:t>
            </a:r>
            <a:r>
              <a:rPr lang="ko-KR" altLang="en-US" sz="1800" dirty="0"/>
              <a:t>를</a:t>
            </a:r>
            <a:r>
              <a:rPr lang="en-US" sz="1800" dirty="0"/>
              <a:t>’  ‘</a:t>
            </a:r>
            <a:r>
              <a:rPr lang="ko-KR" altLang="en-US" sz="1800" dirty="0"/>
              <a:t>안 하다</a:t>
            </a:r>
            <a:r>
              <a:rPr lang="en-US" sz="1800" dirty="0"/>
              <a:t>’  </a:t>
            </a:r>
            <a:r>
              <a:rPr lang="en-US" sz="1800" dirty="0" smtClean="0"/>
              <a:t>‘-</a:t>
            </a:r>
            <a:r>
              <a:rPr lang="ko-KR" altLang="en-US" sz="1800" dirty="0" smtClean="0"/>
              <a:t>에서</a:t>
            </a:r>
            <a:r>
              <a:rPr lang="en-US" sz="1800" dirty="0"/>
              <a:t>’</a:t>
            </a:r>
          </a:p>
          <a:p>
            <a:pPr marL="400050" lvl="1" indent="0">
              <a:buNone/>
            </a:pPr>
            <a:r>
              <a:rPr lang="en-US" sz="1800" b="1" dirty="0"/>
              <a:t>C</a:t>
            </a:r>
            <a:r>
              <a:rPr lang="en-US" sz="1800" b="1" dirty="0" smtClean="0"/>
              <a:t>. </a:t>
            </a:r>
            <a:r>
              <a:rPr lang="ko-KR" altLang="en-US" sz="1800" b="1" dirty="0" smtClean="0"/>
              <a:t>영단어 </a:t>
            </a:r>
            <a:r>
              <a:rPr lang="ko-KR" altLang="en-US" sz="1800" b="1" dirty="0"/>
              <a:t>매치하기</a:t>
            </a:r>
            <a:r>
              <a:rPr lang="en-US" sz="1800" dirty="0"/>
              <a:t>-</a:t>
            </a:r>
            <a:r>
              <a:rPr lang="ko-KR" altLang="en-US" sz="1800" dirty="0"/>
              <a:t>영어와 한국어 뜻을 써 보세요</a:t>
            </a:r>
            <a:r>
              <a:rPr lang="en-US" sz="1800" dirty="0"/>
              <a:t>.</a:t>
            </a:r>
          </a:p>
          <a:p>
            <a:pPr marL="400050" lvl="1" indent="0">
              <a:buNone/>
            </a:pPr>
            <a:r>
              <a:rPr lang="en-US" sz="1800" b="1" dirty="0"/>
              <a:t>D</a:t>
            </a:r>
            <a:r>
              <a:rPr lang="en-US" sz="1800" b="1" dirty="0" smtClean="0"/>
              <a:t>. </a:t>
            </a:r>
            <a:r>
              <a:rPr lang="ko-KR" altLang="en-US" sz="1800" b="1" dirty="0" smtClean="0"/>
              <a:t>단어 퍼즐</a:t>
            </a:r>
            <a:r>
              <a:rPr lang="en-US" sz="1800" dirty="0" smtClean="0"/>
              <a:t>- </a:t>
            </a:r>
            <a:r>
              <a:rPr lang="ko-KR" altLang="en-US" sz="1800" dirty="0" smtClean="0"/>
              <a:t>퍼즐박스에 </a:t>
            </a:r>
            <a:r>
              <a:rPr lang="ko-KR" altLang="en-US" sz="1800" dirty="0"/>
              <a:t>제시한 단어 찾아보기</a:t>
            </a:r>
            <a:endParaRPr lang="en-US" sz="1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828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44" y="0"/>
            <a:ext cx="9133656" cy="190761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kumimoji="1" lang="en-US" altLang="en-US" b="1" dirty="0">
                <a:solidFill>
                  <a:srgbClr val="000090"/>
                </a:solidFill>
              </a:rPr>
              <a:t>수고하셨습니다</a:t>
            </a:r>
            <a:r>
              <a:rPr kumimoji="1" lang="en-US" altLang="ko-KR" b="1" dirty="0">
                <a:solidFill>
                  <a:srgbClr val="000090"/>
                </a:solidFill>
              </a:rPr>
              <a:t>!</a:t>
            </a:r>
            <a:endParaRPr kumimoji="1" lang="en-US" altLang="en-US" b="1" dirty="0">
              <a:solidFill>
                <a:srgbClr val="000090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2362200"/>
            <a:ext cx="3886200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ko-KR" dirty="0"/>
              <a:t>Integrated Korean Beginning 1</a:t>
            </a:r>
          </a:p>
          <a:p>
            <a:r>
              <a:rPr lang="ko-KR" altLang="en-US" dirty="0"/>
              <a:t>재외동포를 위한 한국어 </a:t>
            </a:r>
            <a:r>
              <a:rPr lang="en-US" altLang="ko-KR" dirty="0"/>
              <a:t>1-1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재외동포를 위한 한국어 </a:t>
            </a:r>
            <a:r>
              <a:rPr lang="en-US" altLang="ko-KR" dirty="0"/>
              <a:t>1-1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</a:p>
          <a:p>
            <a:r>
              <a:rPr lang="en-US" dirty="0" err="1"/>
              <a:t>www.youtube.com</a:t>
            </a:r>
            <a:endParaRPr lang="en-US" dirty="0"/>
          </a:p>
          <a:p>
            <a:r>
              <a:rPr lang="en-US" dirty="0" smtClean="0"/>
              <a:t>Quizlet.com</a:t>
            </a:r>
            <a:endParaRPr lang="en-US" dirty="0"/>
          </a:p>
          <a:p>
            <a:r>
              <a:rPr lang="en-US" dirty="0"/>
              <a:t>Image </a:t>
            </a:r>
            <a:r>
              <a:rPr lang="ko-KR" altLang="en-US" dirty="0"/>
              <a:t>출처</a:t>
            </a:r>
            <a:r>
              <a:rPr lang="en-US" altLang="ko-KR" dirty="0" smtClean="0"/>
              <a:t>: google.com</a:t>
            </a:r>
            <a:endParaRPr lang="en-US" altLang="ko-KR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Google Shape;182;p29"/>
          <p:cNvSpPr txBox="1"/>
          <p:nvPr/>
        </p:nvSpPr>
        <p:spPr>
          <a:xfrm>
            <a:off x="0" y="6182943"/>
            <a:ext cx="9144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345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/>
              <a:t>  </a:t>
            </a:r>
            <a:r>
              <a:rPr lang="en-US" altLang="ko-KR" b="1" dirty="0"/>
              <a:t/>
            </a:r>
            <a:br>
              <a:rPr lang="en-US" altLang="ko-KR" b="1" dirty="0"/>
            </a:br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48793" r="12271" b="8146"/>
          <a:stretch/>
        </p:blipFill>
        <p:spPr>
          <a:xfrm rot="10800000">
            <a:off x="349697" y="805948"/>
            <a:ext cx="8686799" cy="5257801"/>
          </a:xfrm>
          <a:ln>
            <a:solidFill>
              <a:srgbClr val="0070C0"/>
            </a:solidFill>
          </a:ln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117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 </a:t>
            </a:r>
            <a:r>
              <a:rPr lang="ko-KR" altLang="en-US" sz="2700" dirty="0" smtClean="0">
                <a:solidFill>
                  <a:schemeClr val="bg1"/>
                </a:solidFill>
              </a:rPr>
              <a:t>어휘 </a:t>
            </a:r>
            <a:r>
              <a:rPr lang="en-US" altLang="ko-KR" sz="2700" dirty="0">
                <a:solidFill>
                  <a:schemeClr val="bg1"/>
                </a:solidFill>
              </a:rPr>
              <a:t>Vocabulary</a:t>
            </a:r>
            <a:endParaRPr lang="en-US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8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/>
              <a:t>  </a:t>
            </a:r>
            <a:r>
              <a:rPr lang="en-US" altLang="ko-KR" b="1" dirty="0"/>
              <a:t/>
            </a:r>
            <a:br>
              <a:rPr lang="en-US" altLang="ko-KR" b="1" dirty="0"/>
            </a:b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9" t="5717" r="10781" b="52192"/>
          <a:stretch/>
        </p:blipFill>
        <p:spPr>
          <a:xfrm rot="10800000">
            <a:off x="267925" y="846138"/>
            <a:ext cx="8571273" cy="5249862"/>
          </a:xfrm>
          <a:ln>
            <a:solidFill>
              <a:srgbClr val="0070C0"/>
            </a:solidFill>
          </a:ln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0678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700" dirty="0">
                <a:solidFill>
                  <a:schemeClr val="bg1"/>
                </a:solidFill>
              </a:rPr>
              <a:t>P.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117 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어휘 </a:t>
            </a:r>
            <a:r>
              <a:rPr lang="en-US" altLang="ko-KR" sz="2700" dirty="0">
                <a:solidFill>
                  <a:schemeClr val="bg1"/>
                </a:solidFill>
              </a:rPr>
              <a:t>Vocabulary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990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1150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14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1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8" y="1371600"/>
            <a:ext cx="8686800" cy="5029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ko-KR" altLang="en-US" sz="4000" dirty="0" smtClean="0"/>
              <a:t>단어 </a:t>
            </a:r>
            <a:r>
              <a:rPr kumimoji="1" lang="ko-KR" altLang="en-US" sz="4000" dirty="0"/>
              <a:t>연습하기 </a:t>
            </a:r>
            <a:endParaRPr kumimoji="1" lang="en-US" altLang="ko-KR" sz="4000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sz="4000" b="1" dirty="0" smtClean="0"/>
              <a:t>“14-1</a:t>
            </a:r>
            <a:r>
              <a:rPr kumimoji="1" lang="ko-KR" altLang="en-US" sz="4000" b="1" dirty="0" smtClean="0"/>
              <a:t> 체육관에서 </a:t>
            </a:r>
            <a:r>
              <a:rPr kumimoji="1" lang="ko-KR" altLang="en-US" sz="4000" b="1" dirty="0"/>
              <a:t>농구를 </a:t>
            </a:r>
            <a:r>
              <a:rPr kumimoji="1" lang="ko-KR" altLang="en-US" sz="4000" b="1" dirty="0" smtClean="0"/>
              <a:t>해요</a:t>
            </a:r>
            <a:r>
              <a:rPr kumimoji="1" lang="en-US" altLang="ko-KR" sz="4000" b="1" dirty="0" smtClean="0"/>
              <a:t>”</a:t>
            </a:r>
            <a:endParaRPr kumimoji="1" lang="en-US" altLang="ko-KR" sz="4000" b="1" dirty="0"/>
          </a:p>
          <a:p>
            <a:pPr marL="0" indent="0" algn="ctr">
              <a:buNone/>
              <a:defRPr/>
            </a:pPr>
            <a:endParaRPr lang="tr-TR" dirty="0"/>
          </a:p>
          <a:p>
            <a:pPr marL="0" indent="0" algn="ctr">
              <a:buNone/>
              <a:defRPr/>
            </a:pPr>
            <a:r>
              <a:rPr lang="ko-KR" altLang="en-US" sz="2400" dirty="0">
                <a:solidFill>
                  <a:srgbClr val="00B0F0"/>
                </a:solidFill>
              </a:rPr>
              <a:t>퀴즐렛 </a:t>
            </a:r>
            <a:r>
              <a:rPr lang="en-US" altLang="ko-KR" sz="2400" dirty="0" smtClean="0">
                <a:solidFill>
                  <a:srgbClr val="00B0F0"/>
                </a:solidFill>
              </a:rPr>
              <a:t>14-1</a:t>
            </a:r>
            <a:r>
              <a:rPr lang="ko-KR" altLang="en-US" sz="2400" dirty="0" smtClean="0">
                <a:solidFill>
                  <a:srgbClr val="00B0F0"/>
                </a:solidFill>
              </a:rPr>
              <a:t> </a:t>
            </a:r>
            <a:r>
              <a:rPr lang="en-US" altLang="ko-KR" sz="2400" dirty="0" smtClean="0">
                <a:solidFill>
                  <a:srgbClr val="00B0F0"/>
                </a:solidFill>
              </a:rPr>
              <a:t>‘</a:t>
            </a:r>
            <a:r>
              <a:rPr lang="ko-KR" altLang="en-US" sz="2400" dirty="0" smtClean="0">
                <a:solidFill>
                  <a:srgbClr val="00B0F0"/>
                </a:solidFill>
              </a:rPr>
              <a:t>체육관에서 농구를 해요</a:t>
            </a:r>
            <a:r>
              <a:rPr lang="en-US" altLang="ko-KR" sz="2400" dirty="0" smtClean="0">
                <a:solidFill>
                  <a:srgbClr val="00B0F0"/>
                </a:solidFill>
              </a:rPr>
              <a:t>’ </a:t>
            </a:r>
            <a:r>
              <a:rPr lang="ko-KR" altLang="en-US" sz="2400" dirty="0">
                <a:solidFill>
                  <a:srgbClr val="00B0F0"/>
                </a:solidFill>
              </a:rPr>
              <a:t>바로가기 </a:t>
            </a:r>
            <a:r>
              <a:rPr lang="ko-KR" altLang="en-US" sz="2400" dirty="0" smtClean="0">
                <a:solidFill>
                  <a:srgbClr val="00B0F0"/>
                </a:solidFill>
              </a:rPr>
              <a:t>링크</a:t>
            </a:r>
            <a:endParaRPr lang="en-US" altLang="ko-KR" sz="2400" dirty="0" smtClean="0">
              <a:hlinkClick r:id="rId3"/>
            </a:endParaRPr>
          </a:p>
          <a:p>
            <a:pPr marL="0" indent="0" algn="ctr">
              <a:buNone/>
              <a:defRPr/>
            </a:pPr>
            <a:r>
              <a:rPr lang="en-US" altLang="ko-KR" sz="2400" dirty="0" smtClean="0">
                <a:hlinkClick r:id="rId3"/>
              </a:rPr>
              <a:t>https</a:t>
            </a:r>
            <a:r>
              <a:rPr lang="en-US" altLang="ko-KR" sz="2400" dirty="0">
                <a:hlinkClick r:id="rId3"/>
              </a:rPr>
              <a:t>://quizlet.com/503960264/naks</a:t>
            </a:r>
            <a:r>
              <a:rPr lang="en-US" altLang="ko-KR" sz="2400" dirty="0" smtClean="0">
                <a:hlinkClick r:id="rId3"/>
              </a:rPr>
              <a:t>_</a:t>
            </a:r>
            <a:endParaRPr kumimoji="1" lang="en-US" altLang="ko-KR" sz="2400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342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DEEBF7"/>
          </a:solidFill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“</a:t>
            </a:r>
            <a:r>
              <a:rPr lang="ko-KR" altLang="en-US" dirty="0">
                <a:solidFill>
                  <a:srgbClr val="FF0000"/>
                </a:solidFill>
              </a:rPr>
              <a:t>안</a:t>
            </a:r>
            <a:r>
              <a:rPr lang="ko-KR" altLang="en-US" dirty="0"/>
              <a:t> 돼요</a:t>
            </a:r>
            <a:r>
              <a:rPr lang="en-US" altLang="ko-KR" dirty="0"/>
              <a:t>”</a:t>
            </a:r>
            <a:r>
              <a:rPr lang="ko-KR" altLang="en-US" dirty="0"/>
              <a:t> 영상 보기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5715000"/>
            <a:ext cx="7391400" cy="646331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ko-KR" altLang="en-US" dirty="0"/>
              <a:t>출처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KBS </a:t>
            </a:r>
            <a:r>
              <a:rPr lang="ko-KR" altLang="en-US" dirty="0"/>
              <a:t>슈퍼맨이 돌아왔다 </a:t>
            </a:r>
            <a:r>
              <a:rPr lang="en-US" altLang="ko-KR" dirty="0"/>
              <a:t>(</a:t>
            </a:r>
            <a:r>
              <a:rPr lang="ko-KR" altLang="en-US" dirty="0"/>
              <a:t>하오 잼잼이편</a:t>
            </a:r>
            <a:r>
              <a:rPr lang="en-US" altLang="ko-KR" dirty="0"/>
              <a:t>)</a:t>
            </a:r>
          </a:p>
          <a:p>
            <a:r>
              <a:rPr lang="en-US" dirty="0">
                <a:hlinkClick r:id="rId2"/>
              </a:rPr>
              <a:t>https://www.youtube.com/watch?v=OI2xpxYxuAE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85800"/>
            <a:ext cx="7391400" cy="5055793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693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838200"/>
            <a:ext cx="8534400" cy="121920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ko-KR" altLang="en-US" sz="4000" b="1" dirty="0">
                <a:solidFill>
                  <a:srgbClr val="FF0000"/>
                </a:solidFill>
              </a:rPr>
              <a:t>안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200" dirty="0"/>
              <a:t>(</a:t>
            </a:r>
            <a:r>
              <a:rPr lang="ko-KR" altLang="en-US" sz="2200" dirty="0"/>
              <a:t>동사</a:t>
            </a:r>
            <a:r>
              <a:rPr lang="en-US" sz="2200" dirty="0" smtClean="0"/>
              <a:t>, </a:t>
            </a:r>
            <a:r>
              <a:rPr lang="ko-KR" altLang="en-US" sz="2200" dirty="0" smtClean="0"/>
              <a:t>형용사 </a:t>
            </a:r>
            <a:r>
              <a:rPr lang="ko-KR" altLang="en-US" sz="2200" dirty="0"/>
              <a:t>앞에서</a:t>
            </a:r>
            <a:r>
              <a:rPr lang="en-US" sz="2200" dirty="0"/>
              <a:t>)  </a:t>
            </a:r>
            <a:r>
              <a:rPr lang="ko-KR" altLang="en-US" sz="2200" dirty="0"/>
              <a:t>서술어의 부정의 뜻을 </a:t>
            </a:r>
            <a:r>
              <a:rPr lang="ko-KR" altLang="en-US" sz="2200" dirty="0" smtClean="0"/>
              <a:t>나타낼 때 </a:t>
            </a:r>
            <a:r>
              <a:rPr lang="ko-KR" altLang="en-US" sz="2200" dirty="0"/>
              <a:t>사용한다</a:t>
            </a:r>
            <a:r>
              <a:rPr lang="en-US" sz="2200" dirty="0"/>
              <a:t>.</a:t>
            </a:r>
            <a:br>
              <a:rPr lang="en-US" sz="2200" dirty="0"/>
            </a:br>
            <a:r>
              <a:rPr lang="en-US" sz="2200" dirty="0"/>
              <a:t>(Attached to a verb or an adjective) </a:t>
            </a:r>
            <a:r>
              <a:rPr lang="en-US" sz="2200" dirty="0" smtClean="0"/>
              <a:t>This </a:t>
            </a:r>
            <a:r>
              <a:rPr lang="en-US" sz="2200" dirty="0"/>
              <a:t>is used to be create the negative form.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1" t="17595" r="35562" b="57890"/>
          <a:stretch/>
        </p:blipFill>
        <p:spPr>
          <a:xfrm>
            <a:off x="152400" y="2175387"/>
            <a:ext cx="8534400" cy="409272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118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dirty="0">
                <a:solidFill>
                  <a:schemeClr val="bg1"/>
                </a:solidFill>
              </a:rPr>
              <a:t>문법 및 표현 </a:t>
            </a:r>
            <a:r>
              <a:rPr lang="en-US" altLang="ko-KR" sz="2700" dirty="0">
                <a:solidFill>
                  <a:schemeClr val="bg1"/>
                </a:solidFill>
              </a:rPr>
              <a:t>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552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3984</TotalTime>
  <Words>1993</Words>
  <Application>Microsoft Office PowerPoint</Application>
  <PresentationFormat>On-screen Show (4:3)</PresentationFormat>
  <Paragraphs>372</Paragraphs>
  <Slides>42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Gulim</vt:lpstr>
      <vt:lpstr>맑은 고딕</vt:lpstr>
      <vt:lpstr>나눔고딕</vt:lpstr>
      <vt:lpstr>Arial</vt:lpstr>
      <vt:lpstr>Arial Black</vt:lpstr>
      <vt:lpstr>Calibri</vt:lpstr>
      <vt:lpstr>Times New Roman</vt:lpstr>
      <vt:lpstr>Wingdings</vt:lpstr>
      <vt:lpstr>Office Theme</vt:lpstr>
      <vt:lpstr>     재외동포를 위한 한국어 (영어권)   1-1  </vt:lpstr>
      <vt:lpstr>재외동포를 위한 한국어 1-1   14과  “체육관에서 농구를 해요.”  </vt:lpstr>
      <vt:lpstr>PowerPoint Presentation</vt:lpstr>
      <vt:lpstr>  .</vt:lpstr>
      <vt:lpstr>   </vt:lpstr>
      <vt:lpstr>   </vt:lpstr>
      <vt:lpstr> 14과 Quizlet 단어연습 1 </vt:lpstr>
      <vt:lpstr>“안 돼요” 영상 보기</vt:lpstr>
      <vt:lpstr>안 (동사, 형용사 앞에서)  서술어의 부정의 뜻을 나타낼 때 사용한다. (Attached to a verb or an adjective) This is used to be create the negative form.</vt:lpstr>
      <vt:lpstr>PowerPoint Presentation</vt:lpstr>
      <vt:lpstr>PowerPoint Presentation</vt:lpstr>
      <vt:lpstr> P. 118 문법 연습  Practice</vt:lpstr>
      <vt:lpstr>에서 (명사에 붙어)어떤 행위가 이루어지는 장소임을 나타낸다. (Attached to a noun) The preceding noun is the place of some action.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14과 Quizlet 단어연습 2 </vt:lpstr>
      <vt:lpstr>PowerPoint Presentation</vt:lpstr>
      <vt:lpstr> P. 119  문법 연습  Practice</vt:lpstr>
      <vt:lpstr>PowerPoint Presentation</vt:lpstr>
      <vt:lpstr>PowerPoint Presentation</vt:lpstr>
      <vt:lpstr>PowerPoint Presentation</vt:lpstr>
      <vt:lpstr>PowerPoint Presentation</vt:lpstr>
      <vt:lpstr>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14과 Quizlet 숙제</vt:lpstr>
      <vt:lpstr>PowerPoint Presentation</vt:lpstr>
      <vt:lpstr>  work book P. 57 </vt:lpstr>
      <vt:lpstr>PowerPoint Presentation</vt:lpstr>
      <vt:lpstr>  work book P. 59 </vt:lpstr>
      <vt:lpstr>숙제 (첫째 주)</vt:lpstr>
      <vt:lpstr>숙제 (둘째 주)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.</dc:title>
  <dc:creator>Hiossen2</dc:creator>
  <cp:lastModifiedBy>wooyoung park</cp:lastModifiedBy>
  <cp:revision>234</cp:revision>
  <dcterms:created xsi:type="dcterms:W3CDTF">2017-12-01T18:31:09Z</dcterms:created>
  <dcterms:modified xsi:type="dcterms:W3CDTF">2020-05-13T03:02:14Z</dcterms:modified>
</cp:coreProperties>
</file>